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62" r:id="rId2"/>
    <p:sldId id="292" r:id="rId3"/>
    <p:sldId id="258" r:id="rId4"/>
    <p:sldId id="293" r:id="rId5"/>
    <p:sldId id="295" r:id="rId6"/>
    <p:sldId id="296" r:id="rId7"/>
    <p:sldId id="297" r:id="rId8"/>
    <p:sldId id="294" r:id="rId9"/>
    <p:sldId id="298" r:id="rId10"/>
    <p:sldId id="301" r:id="rId11"/>
    <p:sldId id="302" r:id="rId12"/>
    <p:sldId id="306" r:id="rId13"/>
    <p:sldId id="304" r:id="rId14"/>
    <p:sldId id="346" r:id="rId15"/>
    <p:sldId id="347" r:id="rId16"/>
    <p:sldId id="335" r:id="rId17"/>
    <p:sldId id="303" r:id="rId18"/>
    <p:sldId id="344" r:id="rId19"/>
    <p:sldId id="308" r:id="rId20"/>
    <p:sldId id="331" r:id="rId21"/>
    <p:sldId id="334" r:id="rId22"/>
    <p:sldId id="316" r:id="rId23"/>
    <p:sldId id="311" r:id="rId24"/>
    <p:sldId id="315" r:id="rId25"/>
    <p:sldId id="314" r:id="rId26"/>
    <p:sldId id="313" r:id="rId27"/>
    <p:sldId id="322" r:id="rId28"/>
    <p:sldId id="310" r:id="rId29"/>
    <p:sldId id="332" r:id="rId30"/>
    <p:sldId id="342" r:id="rId31"/>
    <p:sldId id="343" r:id="rId32"/>
    <p:sldId id="326" r:id="rId33"/>
    <p:sldId id="299" r:id="rId34"/>
    <p:sldId id="300" r:id="rId35"/>
    <p:sldId id="312" r:id="rId36"/>
    <p:sldId id="319" r:id="rId37"/>
    <p:sldId id="323" r:id="rId38"/>
    <p:sldId id="338" r:id="rId39"/>
    <p:sldId id="339" r:id="rId40"/>
    <p:sldId id="329" r:id="rId41"/>
    <p:sldId id="330" r:id="rId42"/>
    <p:sldId id="320" r:id="rId43"/>
    <p:sldId id="325" r:id="rId44"/>
    <p:sldId id="321" r:id="rId45"/>
    <p:sldId id="324" r:id="rId46"/>
    <p:sldId id="327" r:id="rId47"/>
    <p:sldId id="341" r:id="rId48"/>
    <p:sldId id="345" r:id="rId49"/>
    <p:sldId id="328" r:id="rId50"/>
    <p:sldId id="340" r:id="rId51"/>
    <p:sldId id="260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400"/>
    <a:srgbClr val="1E1E1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7" autoAdjust="0"/>
    <p:restoredTop sz="86271" autoAdjust="0"/>
  </p:normalViewPr>
  <p:slideViewPr>
    <p:cSldViewPr>
      <p:cViewPr>
        <p:scale>
          <a:sx n="75" d="100"/>
          <a:sy n="75" d="100"/>
        </p:scale>
        <p:origin x="-2664" y="-6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4" d="100"/>
          <a:sy n="104" d="100"/>
        </p:scale>
        <p:origin x="-3510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style val="7"/>
  <c:chart>
    <c:title>
      <c:tx>
        <c:rich>
          <a:bodyPr/>
          <a:lstStyle/>
          <a:p>
            <a:pPr>
              <a:defRPr sz="2400"/>
            </a:pPr>
            <a:r>
              <a:rPr lang="ko-KR" sz="2400" dirty="0"/>
              <a:t>전세계 </a:t>
            </a:r>
            <a:r>
              <a:rPr lang="en-US" sz="2400" dirty="0"/>
              <a:t>digital data </a:t>
            </a:r>
            <a:r>
              <a:rPr lang="ko-KR" sz="2400" dirty="0"/>
              <a:t>생성 </a:t>
            </a:r>
            <a:r>
              <a:rPr lang="en-US" sz="2400" dirty="0"/>
              <a:t>/ </a:t>
            </a:r>
            <a:r>
              <a:rPr lang="ko-KR" sz="2400" dirty="0"/>
              <a:t>공유 </a:t>
            </a:r>
            <a:r>
              <a:rPr lang="ko-KR" altLang="en-US" sz="2400" dirty="0" smtClean="0"/>
              <a:t>추이</a:t>
            </a:r>
            <a:endParaRPr lang="ko-KR" sz="2400" dirty="0"/>
          </a:p>
        </c:rich>
      </c:tx>
      <c:layout>
        <c:manualLayout>
          <c:xMode val="edge"/>
          <c:yMode val="edge"/>
          <c:x val="0.22047808355610465"/>
          <c:y val="0"/>
        </c:manualLayout>
      </c:layout>
    </c:title>
    <c:plotArea>
      <c:layout/>
      <c:areaChart>
        <c:grouping val="standard"/>
        <c:ser>
          <c:idx val="1"/>
          <c:order val="0"/>
          <c:tx>
            <c:strRef>
              <c:f>Sheet1!$B$1</c:f>
              <c:strCache>
                <c:ptCount val="1"/>
                <c:pt idx="0">
                  <c:v>zeta bytes</c:v>
                </c:pt>
              </c:strCache>
            </c:strRef>
          </c:tx>
          <c:spPr>
            <a:solidFill>
              <a:srgbClr val="2DB400">
                <a:alpha val="85000"/>
              </a:srgbClr>
            </a:solidFill>
          </c:spPr>
          <c:dLbls>
            <c:delete val="1"/>
          </c:dLbls>
          <c:cat>
            <c:strRef>
              <c:f>Sheet1!$A$2:$A$12</c:f>
              <c:strCache>
                <c:ptCount val="11"/>
                <c:pt idx="0">
                  <c:v>2005년</c:v>
                </c:pt>
                <c:pt idx="1">
                  <c:v>2006년</c:v>
                </c:pt>
                <c:pt idx="2">
                  <c:v>2007년</c:v>
                </c:pt>
                <c:pt idx="3">
                  <c:v>2008년</c:v>
                </c:pt>
                <c:pt idx="4">
                  <c:v>2009년</c:v>
                </c:pt>
                <c:pt idx="5">
                  <c:v>2010년</c:v>
                </c:pt>
                <c:pt idx="6">
                  <c:v>2011년</c:v>
                </c:pt>
                <c:pt idx="7">
                  <c:v>2012년</c:v>
                </c:pt>
                <c:pt idx="8">
                  <c:v>2013년</c:v>
                </c:pt>
                <c:pt idx="9">
                  <c:v>2014년</c:v>
                </c:pt>
                <c:pt idx="10">
                  <c:v>2015년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47.163617279999983</c:v>
                </c:pt>
                <c:pt idx="1">
                  <c:v>78.606028799999919</c:v>
                </c:pt>
                <c:pt idx="2">
                  <c:v>131.01004800000001</c:v>
                </c:pt>
                <c:pt idx="3">
                  <c:v>218.35008000000005</c:v>
                </c:pt>
                <c:pt idx="4">
                  <c:v>363.91679999999945</c:v>
                </c:pt>
                <c:pt idx="5">
                  <c:v>606.52799999999945</c:v>
                </c:pt>
                <c:pt idx="6">
                  <c:v>1010.8799999999999</c:v>
                </c:pt>
                <c:pt idx="7">
                  <c:v>1684.8</c:v>
                </c:pt>
                <c:pt idx="8">
                  <c:v>2808</c:v>
                </c:pt>
                <c:pt idx="9">
                  <c:v>4680</c:v>
                </c:pt>
                <c:pt idx="10">
                  <c:v>7800</c:v>
                </c:pt>
              </c:numCache>
            </c:numRef>
          </c:val>
        </c:ser>
        <c:dLbls>
          <c:showVal val="1"/>
        </c:dLbls>
        <c:axId val="50624000"/>
        <c:axId val="50625536"/>
      </c:areaChart>
      <c:catAx>
        <c:axId val="50624000"/>
        <c:scaling>
          <c:orientation val="minMax"/>
        </c:scaling>
        <c:axPos val="b"/>
        <c:majorTickMark val="none"/>
        <c:tickLblPos val="nextTo"/>
        <c:crossAx val="50625536"/>
        <c:crosses val="autoZero"/>
        <c:auto val="1"/>
        <c:lblAlgn val="ctr"/>
        <c:lblOffset val="100"/>
      </c:catAx>
      <c:valAx>
        <c:axId val="50625536"/>
        <c:scaling>
          <c:orientation val="minMax"/>
        </c:scaling>
        <c:axPos val="l"/>
        <c:majorGridlines>
          <c:spPr>
            <a:ln>
              <a:solidFill>
                <a:srgbClr val="404040"/>
              </a:solidFill>
            </a:ln>
          </c:spPr>
        </c:majorGridlines>
        <c:numFmt formatCode="#,##0;[Red]\-#,##0" sourceLinked="0"/>
        <c:majorTickMark val="none"/>
        <c:tickLblPos val="nextTo"/>
        <c:spPr>
          <a:noFill/>
          <a:ln w="3175">
            <a:solidFill>
              <a:srgbClr val="404040"/>
            </a:solidFill>
          </a:ln>
        </c:spPr>
        <c:crossAx val="50624000"/>
        <c:crosses val="autoZero"/>
        <c:crossBetween val="midCat"/>
      </c:valAx>
    </c:plotArea>
    <c:legend>
      <c:legendPos val="b"/>
      <c:layout/>
    </c:legend>
    <c:plotVisOnly val="1"/>
    <c:dispBlanksAs val="zero"/>
  </c:chart>
  <c:spPr>
    <a:ln>
      <a:noFill/>
    </a:ln>
  </c:spPr>
  <c:txPr>
    <a:bodyPr/>
    <a:lstStyle/>
    <a:p>
      <a:pPr>
        <a:defRPr sz="1400" baseline="0">
          <a:solidFill>
            <a:schemeClr val="bg1"/>
          </a:solidFill>
          <a:latin typeface="나눔바른고딕" panose="020B0603020101020101" pitchFamily="50" charset="-127"/>
          <a:ea typeface="나눔바른고딕" panose="020B0603020101020101" pitchFamily="50" charset="-127"/>
        </a:defRPr>
      </a:pPr>
      <a:endParaRPr lang="ko-KR"/>
    </a:p>
  </c:txPr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EE508-E6D0-4648-B6D2-38C44CE8FAAB}" type="datetimeFigureOut">
              <a:rPr lang="ko-KR" altLang="en-US" smtClean="0"/>
              <a:pPr/>
              <a:t>2014-11-09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4F163-CEA8-49D6-BAEB-CFF7E3C984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47163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CF068-DEA1-4643-B807-89A7146A4070}" type="datetimeFigureOut">
              <a:rPr lang="ko-KR" altLang="en-US" smtClean="0"/>
              <a:pPr/>
              <a:t>2014-11-09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ko-KR" altLang="en-US" dirty="0" smtClean="0"/>
              <a:t>바닥글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BCD24-FD72-452C-8969-09628A5F2BD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111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시대 라는 주제로 발표를 </a:t>
            </a:r>
            <a:r>
              <a:rPr lang="ko-KR" altLang="en-US" dirty="0" err="1" smtClean="0"/>
              <a:t>하게된</a:t>
            </a:r>
            <a:r>
              <a:rPr lang="ko-KR" altLang="en-US" dirty="0" smtClean="0"/>
              <a:t> 김성민입니다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저는 </a:t>
            </a:r>
            <a:r>
              <a:rPr lang="ko-KR" altLang="en-US" dirty="0" err="1" smtClean="0"/>
              <a:t>네이버</a:t>
            </a:r>
            <a:r>
              <a:rPr lang="ko-KR" altLang="en-US" baseline="0" dirty="0" smtClean="0"/>
              <a:t> 주식회사에서 개발자로 일하고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빅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크다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더 이상 설명할 부분이 없네요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빅맥지수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빅데이터</a:t>
            </a:r>
            <a:r>
              <a:rPr lang="ko-KR" altLang="en-US" dirty="0" smtClean="0"/>
              <a:t> 일까요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err="1" smtClean="0"/>
              <a:t>빅맥이니까</a:t>
            </a:r>
            <a:r>
              <a:rPr lang="en-US" altLang="ko-KR" dirty="0" smtClean="0"/>
              <a:t>? </a:t>
            </a:r>
            <a:r>
              <a:rPr lang="ko-KR" altLang="en-US" dirty="0" err="1" smtClean="0"/>
              <a:t>빅데이터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가만히 생각해 보시죠</a:t>
            </a:r>
            <a:endParaRPr lang="en-US" altLang="ko-KR" dirty="0" smtClean="0"/>
          </a:p>
          <a:p>
            <a:r>
              <a:rPr lang="ko-KR" altLang="en-US" dirty="0" smtClean="0"/>
              <a:t>우리에게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는 익숙하지만 </a:t>
            </a:r>
            <a:r>
              <a:rPr lang="en-US" altLang="ko-KR" dirty="0" smtClean="0"/>
              <a:t>datum</a:t>
            </a:r>
            <a:r>
              <a:rPr lang="ko-KR" altLang="en-US" dirty="0" smtClean="0"/>
              <a:t>은 익숙하지 않습니다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Datum</a:t>
            </a:r>
            <a:r>
              <a:rPr lang="ko-KR" altLang="en-US" dirty="0" smtClean="0"/>
              <a:t>이라는 여성 의류 브랜드가 있다구요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주말에 </a:t>
            </a:r>
            <a:r>
              <a:rPr lang="ko-KR" altLang="en-US" dirty="0" err="1" smtClean="0"/>
              <a:t>와이프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쇼핑햐는데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끌려다니다</a:t>
            </a:r>
            <a:r>
              <a:rPr lang="ko-KR" altLang="en-US" dirty="0" smtClean="0"/>
              <a:t> 보니 있긴 있더군요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ㅎㅎ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Datum</a:t>
            </a:r>
            <a:r>
              <a:rPr lang="ko-KR" altLang="en-US" dirty="0" smtClean="0"/>
              <a:t>은 모르는 사람도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는 뭔지 압니다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이게 뭘 의미할까요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이게 빅데이터의 의미를 확실히 아는 열쇠가 될 수도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거의 모든 상황에 복수로 존재한다는 의미겠죠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단수로 존재하거나 활용되는 경우는 거의 없기 때문에 우리는 </a:t>
            </a:r>
            <a:r>
              <a:rPr lang="en-US" altLang="ko-KR" dirty="0" smtClean="0"/>
              <a:t>datum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보다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라는 단어에 익숙한 겁니다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선장은 월급도 데이터 소령보다 많이 </a:t>
            </a:r>
            <a:r>
              <a:rPr lang="ko-KR" altLang="en-US" dirty="0" err="1" smtClean="0"/>
              <a:t>받을텐데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위기때</a:t>
            </a:r>
            <a:r>
              <a:rPr lang="ko-KR" altLang="en-US" dirty="0" smtClean="0"/>
              <a:t> 마다 데이터 소령의 판단력에 의지합니다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아니죠</a:t>
            </a:r>
            <a:r>
              <a:rPr lang="en-US" altLang="ko-KR" dirty="0" smtClean="0"/>
              <a:t>… </a:t>
            </a:r>
            <a:r>
              <a:rPr lang="ko-KR" altLang="en-US" dirty="0" smtClean="0"/>
              <a:t>데이터 소령은 월급을 받지 않죠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충전만 하면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그렇다면 </a:t>
            </a:r>
            <a:r>
              <a:rPr lang="en-US" altLang="ko-KR" baseline="0" dirty="0" err="1" smtClean="0"/>
              <a:t>bigdata</a:t>
            </a:r>
            <a:r>
              <a:rPr lang="ko-KR" altLang="en-US" baseline="0" dirty="0" smtClean="0"/>
              <a:t>는 큰 </a:t>
            </a:r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소령일까요</a:t>
            </a:r>
            <a:r>
              <a:rPr lang="en-US" altLang="ko-KR" baseline="0" dirty="0" smtClean="0"/>
              <a:t>?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아주 단순하게 정리되었습니다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그렇다면 일반적인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big</a:t>
            </a:r>
            <a:r>
              <a:rPr lang="en-US" altLang="ko-KR" baseline="0" dirty="0" err="1" smtClean="0"/>
              <a:t>data</a:t>
            </a:r>
            <a:r>
              <a:rPr lang="ko-KR" altLang="en-US" baseline="0" dirty="0" smtClean="0"/>
              <a:t>를 구분하는 기준은 무엇일까요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저는 사실</a:t>
            </a:r>
            <a:r>
              <a:rPr lang="en-US" altLang="ko-KR" baseline="0" dirty="0" smtClean="0"/>
              <a:t>… </a:t>
            </a:r>
            <a:r>
              <a:rPr lang="ko-KR" altLang="en-US" baseline="0" dirty="0" smtClean="0"/>
              <a:t>이 개념에 대해서 완벽히 동의하지는 않습니다만</a:t>
            </a:r>
            <a:endParaRPr lang="en-US" altLang="ko-KR" baseline="0" dirty="0" smtClean="0"/>
          </a:p>
          <a:p>
            <a:r>
              <a:rPr lang="ko-KR" altLang="en-US" baseline="0" dirty="0" smtClean="0"/>
              <a:t>대부분의 사람들에게 정설로 받아 들여지는 개념을 집고 넘어 가지 않을 수 없어서 내용을 소개합니다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이야기 </a:t>
            </a:r>
            <a:r>
              <a:rPr lang="ko-KR" altLang="en-US" dirty="0" err="1" smtClean="0"/>
              <a:t>안할</a:t>
            </a:r>
            <a:r>
              <a:rPr lang="ko-KR" altLang="en-US" dirty="0" smtClean="0"/>
              <a:t> 수 없죠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다 보여주고 난뒤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컴퓨터 </a:t>
            </a:r>
            <a:r>
              <a:rPr lang="ko-KR" altLang="en-US" dirty="0" smtClean="0"/>
              <a:t>최초의 메모리 용량 </a:t>
            </a:r>
            <a:r>
              <a:rPr lang="en-US" altLang="ko-KR" dirty="0" smtClean="0"/>
              <a:t>640KB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그것 만으로도 충분하다고 생각했죠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 몇 년 </a:t>
            </a:r>
            <a:r>
              <a:rPr lang="ko-KR" altLang="en-US" baseline="0" dirty="0" err="1" smtClean="0"/>
              <a:t>못가서</a:t>
            </a:r>
            <a:r>
              <a:rPr lang="ko-KR" altLang="en-US" baseline="0" dirty="0" smtClean="0"/>
              <a:t> 여기 저기서 </a:t>
            </a:r>
            <a:r>
              <a:rPr lang="ko-KR" altLang="en-US" baseline="0" dirty="0" err="1" smtClean="0"/>
              <a:t>곡소리가</a:t>
            </a:r>
            <a:r>
              <a:rPr lang="ko-KR" altLang="en-US" baseline="0" dirty="0" smtClean="0"/>
              <a:t> 나왔죠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주기억장치 메모리가 너무 낮아서 무슨 일을 못해먹겠다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결국 확장 메모리 이니 뭐니 해서 </a:t>
            </a:r>
            <a:r>
              <a:rPr lang="ko-KR" altLang="en-US" baseline="0" dirty="0" err="1" smtClean="0"/>
              <a:t>땜빵식</a:t>
            </a:r>
            <a:r>
              <a:rPr lang="ko-KR" altLang="en-US" baseline="0" dirty="0" smtClean="0"/>
              <a:t> 대응하다가 이 문제가 </a:t>
            </a:r>
            <a:r>
              <a:rPr lang="ko-KR" altLang="en-US" baseline="0" dirty="0" err="1" smtClean="0"/>
              <a:t>해결된지</a:t>
            </a:r>
            <a:r>
              <a:rPr lang="ko-KR" altLang="en-US" baseline="0" dirty="0" smtClean="0"/>
              <a:t> 얼마 되지 않았죠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20</a:t>
            </a:r>
            <a:r>
              <a:rPr lang="ko-KR" altLang="en-US" baseline="0" dirty="0" smtClean="0"/>
              <a:t>년이 걸렸습니다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사실상 인류가 저 정도의 엄청난 데이터를 다루게 된지 얼마 되지 않았습니다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기껏해야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년 내외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아마도 </a:t>
            </a:r>
            <a:r>
              <a:rPr lang="en-US" altLang="ko-KR" baseline="0" dirty="0" smtClean="0"/>
              <a:t>5 ~ 6</a:t>
            </a:r>
            <a:r>
              <a:rPr lang="ko-KR" altLang="en-US" baseline="0" dirty="0" smtClean="0"/>
              <a:t>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네이버데이터</a:t>
            </a:r>
            <a:r>
              <a:rPr lang="ko-KR" altLang="en-US" dirty="0" smtClean="0"/>
              <a:t> 센터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각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이야기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장경각의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각</a:t>
            </a:r>
            <a:r>
              <a:rPr lang="en-US" altLang="ko-KR" dirty="0" smtClean="0"/>
              <a:t>”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선조들이 살았던 이야기를 후세에 전하기 위해서 세운 데이터 센터</a:t>
            </a:r>
            <a:endParaRPr lang="en-US" altLang="ko-KR" dirty="0" smtClean="0"/>
          </a:p>
          <a:p>
            <a:r>
              <a:rPr lang="ko-KR" altLang="en-US" dirty="0" smtClean="0"/>
              <a:t>친환경 적으로 지어졌고 소비 전력도 적으며 </a:t>
            </a:r>
            <a:r>
              <a:rPr lang="ko-KR" altLang="en-US" dirty="0" err="1" smtClean="0"/>
              <a:t>내진설계등등</a:t>
            </a:r>
            <a:r>
              <a:rPr lang="ko-KR" altLang="en-US" dirty="0" smtClean="0"/>
              <a:t> 여러분이 </a:t>
            </a:r>
            <a:r>
              <a:rPr lang="ko-KR" altLang="en-US" dirty="0" err="1" smtClean="0"/>
              <a:t>블로그</a:t>
            </a:r>
            <a:r>
              <a:rPr lang="ko-KR" altLang="en-US" dirty="0" smtClean="0"/>
              <a:t> 카페에 작성하는 글들을 보전하기 위해서 정말 많은 노력을 하고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… </a:t>
            </a:r>
            <a:r>
              <a:rPr lang="ko-KR" altLang="en-US" baseline="0" dirty="0" smtClean="0"/>
              <a:t> 국내 어떤 기업도 이런 설비를 갖추고 데이터를 보관하는 곳은 없습니다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좀더 잘게 쪼개서 여러 분야로 눈을 돌려 볼까요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빅데이터는</a:t>
            </a:r>
            <a:r>
              <a:rPr lang="ko-KR" altLang="en-US" dirty="0" smtClean="0"/>
              <a:t> 볼륨뿐</a:t>
            </a:r>
            <a:r>
              <a:rPr lang="ko-KR" altLang="en-US" baseline="0" dirty="0" smtClean="0"/>
              <a:t> 아니라 나타나는 형태도 이렇게 다양해야 한다</a:t>
            </a:r>
            <a:r>
              <a:rPr lang="en-US" altLang="ko-KR" baseline="0" dirty="0" smtClean="0"/>
              <a:t>!! </a:t>
            </a:r>
            <a:r>
              <a:rPr lang="ko-KR" altLang="en-US" baseline="0" dirty="0" smtClean="0"/>
              <a:t>라는 겁니다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aseline="0" dirty="0" smtClean="0"/>
              <a:t>조금 오래된 자료인데요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2011</a:t>
            </a:r>
            <a:r>
              <a:rPr lang="ko-KR" altLang="en-US" baseline="0" dirty="0" smtClean="0"/>
              <a:t>년에 작성된 </a:t>
            </a:r>
            <a:r>
              <a:rPr lang="en-US" altLang="ko-KR" baseline="0" dirty="0" smtClean="0"/>
              <a:t>2007</a:t>
            </a:r>
            <a:r>
              <a:rPr lang="ko-KR" altLang="en-US" baseline="0" dirty="0" smtClean="0"/>
              <a:t>년도 기준 전세계 자료의 아날로그와 디지털 비율을 한눈에 보실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이자료를</a:t>
            </a:r>
            <a:r>
              <a:rPr lang="ko-KR" altLang="en-US" baseline="0" dirty="0" smtClean="0"/>
              <a:t> 보여드리는 이유는 아날로그 데이터가 디지털 데이터로 바뀌는 추이를 전달해 드리고자 함 인데요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그보다는 바뀌고 있는 속도를  주목해 주셨으면 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Exabytes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나왔죠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Petabytes</a:t>
            </a:r>
            <a:r>
              <a:rPr lang="ko-KR" altLang="en-US" baseline="0" dirty="0" smtClean="0"/>
              <a:t>도 아직 모르는데</a:t>
            </a:r>
            <a:r>
              <a:rPr lang="en-US" altLang="ko-KR" baseline="0" dirty="0" smtClean="0"/>
              <a:t>… </a:t>
            </a:r>
            <a:r>
              <a:rPr lang="ko-KR" altLang="en-US" baseline="0" dirty="0" smtClean="0"/>
              <a:t>자꾸 신기한 단위가 나옵니다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 그래프는 작년에 작성한</a:t>
            </a:r>
            <a:r>
              <a:rPr lang="ko-KR" altLang="en-US" baseline="0" dirty="0" smtClean="0"/>
              <a:t> 자료인데요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2012</a:t>
            </a:r>
            <a:r>
              <a:rPr lang="ko-KR" altLang="en-US" baseline="0" dirty="0" smtClean="0"/>
              <a:t>년까지는 정확한 자료이고 이후는 </a:t>
            </a:r>
            <a:r>
              <a:rPr lang="ko-KR" altLang="en-US" baseline="0" dirty="0" err="1" smtClean="0"/>
              <a:t>예측치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근데</a:t>
            </a:r>
            <a:r>
              <a:rPr lang="en-US" altLang="ko-KR" baseline="0" dirty="0" smtClean="0"/>
              <a:t>… </a:t>
            </a:r>
            <a:r>
              <a:rPr lang="ko-KR" altLang="en-US" baseline="0" dirty="0" smtClean="0"/>
              <a:t>이런걸 누가 다 추정할까요</a:t>
            </a:r>
            <a:r>
              <a:rPr lang="en-US" altLang="ko-KR" baseline="0" dirty="0" smtClean="0"/>
              <a:t>? </a:t>
            </a:r>
            <a:r>
              <a:rPr lang="ko-KR" altLang="en-US" baseline="0" dirty="0" err="1" smtClean="0"/>
              <a:t>ㅎㅎ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아무튼 </a:t>
            </a:r>
            <a:r>
              <a:rPr lang="en-US" altLang="ko-KR" baseline="0" dirty="0" smtClean="0"/>
              <a:t>2007</a:t>
            </a:r>
            <a:r>
              <a:rPr lang="ko-KR" altLang="en-US" baseline="0" dirty="0" smtClean="0"/>
              <a:t>년에 한번 주목해 보시면</a:t>
            </a:r>
            <a:r>
              <a:rPr lang="en-US" altLang="ko-KR" baseline="0" dirty="0" smtClean="0"/>
              <a:t>…</a:t>
            </a:r>
          </a:p>
          <a:p>
            <a:r>
              <a:rPr lang="ko-KR" altLang="en-US" baseline="0" dirty="0" smtClean="0"/>
              <a:t>이전 그림에서는 </a:t>
            </a:r>
            <a:r>
              <a:rPr lang="en-US" altLang="ko-KR" baseline="0" dirty="0" smtClean="0"/>
              <a:t>2007</a:t>
            </a:r>
            <a:r>
              <a:rPr lang="ko-KR" altLang="en-US" baseline="0" dirty="0" smtClean="0"/>
              <a:t>년 디지털 데이터만 해도 어마 무시했는데</a:t>
            </a:r>
            <a:r>
              <a:rPr lang="en-US" altLang="ko-KR" baseline="0" dirty="0" smtClean="0"/>
              <a:t>…</a:t>
            </a:r>
          </a:p>
          <a:p>
            <a:r>
              <a:rPr lang="ko-KR" altLang="en-US" baseline="0" dirty="0" smtClean="0"/>
              <a:t>금년이나 향후 </a:t>
            </a:r>
            <a:r>
              <a:rPr lang="ko-KR" altLang="en-US" baseline="0" dirty="0" err="1" smtClean="0"/>
              <a:t>예측치에</a:t>
            </a:r>
            <a:r>
              <a:rPr lang="ko-KR" altLang="en-US" baseline="0" dirty="0" smtClean="0"/>
              <a:t> 비하면 아무것도 아니죠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바로 </a:t>
            </a:r>
            <a:r>
              <a:rPr lang="ko-KR" altLang="en-US" baseline="0" dirty="0" err="1" smtClean="0"/>
              <a:t>그런점을</a:t>
            </a:r>
            <a:r>
              <a:rPr lang="ko-KR" altLang="en-US" baseline="0" dirty="0" smtClean="0"/>
              <a:t> 설명하기 위해서 인용한 도표 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Petabyte</a:t>
            </a:r>
            <a:r>
              <a:rPr lang="en-US" altLang="ko-KR" baseline="0" dirty="0" smtClean="0"/>
              <a:t>, </a:t>
            </a:r>
            <a:r>
              <a:rPr lang="en-US" altLang="ko-KR" baseline="0" dirty="0" err="1" smtClean="0"/>
              <a:t>exabyte</a:t>
            </a:r>
            <a:r>
              <a:rPr lang="ko-KR" altLang="en-US" baseline="0" dirty="0" smtClean="0"/>
              <a:t>도 아직 모르는데 </a:t>
            </a:r>
            <a:r>
              <a:rPr lang="en-US" altLang="ko-KR" baseline="0" dirty="0" err="1" smtClean="0"/>
              <a:t>zetabyte</a:t>
            </a:r>
            <a:r>
              <a:rPr lang="ko-KR" altLang="en-US" baseline="0" dirty="0" smtClean="0"/>
              <a:t>나왔습니다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이처럼 엄청난 속도로 증가하는 데이터를 말한다는 거죠</a:t>
            </a:r>
            <a:r>
              <a:rPr lang="en-US" altLang="ko-KR" dirty="0" smtClean="0"/>
              <a:t>! ^^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그렇다면 왜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인가</a:t>
            </a:r>
            <a:r>
              <a:rPr lang="en-US" altLang="ko-KR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빙산입니다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빙산</a:t>
            </a:r>
            <a:r>
              <a:rPr lang="en-US" altLang="ko-KR" dirty="0" smtClean="0"/>
              <a:t>…</a:t>
            </a:r>
          </a:p>
          <a:p>
            <a:r>
              <a:rPr lang="ko-KR" altLang="en-US" dirty="0" smtClean="0"/>
              <a:t>너무 많이 본 그림이죠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어떤 현상 이면에는 엄청난</a:t>
            </a:r>
            <a:r>
              <a:rPr lang="ko-KR" altLang="en-US" baseline="0" dirty="0" smtClean="0"/>
              <a:t> 배후가 있다 정도의 예를 </a:t>
            </a:r>
            <a:r>
              <a:rPr lang="ko-KR" altLang="en-US" baseline="0" dirty="0" err="1" smtClean="0"/>
              <a:t>들때</a:t>
            </a:r>
            <a:r>
              <a:rPr lang="ko-KR" altLang="en-US" baseline="0" dirty="0" smtClean="0"/>
              <a:t> 단골로 사용하는 그림입니다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Data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information</a:t>
            </a:r>
            <a:r>
              <a:rPr lang="ko-KR" altLang="en-US" baseline="0" dirty="0" smtClean="0"/>
              <a:t>의 개념을 설명하는데 이보다 더 훌륭한 그림은 없다고 생각했어요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구슬이 </a:t>
            </a:r>
            <a:r>
              <a:rPr lang="ko-KR" altLang="en-US" dirty="0" err="1" smtClean="0"/>
              <a:t>서말이라도</a:t>
            </a:r>
            <a:r>
              <a:rPr lang="ko-KR" altLang="en-US" dirty="0" smtClean="0"/>
              <a:t> 꿰어야 보배</a:t>
            </a:r>
            <a:r>
              <a:rPr lang="en-US" altLang="ko-KR" dirty="0" smtClean="0"/>
              <a:t>”</a:t>
            </a:r>
          </a:p>
          <a:p>
            <a:r>
              <a:rPr lang="ko-KR" altLang="en-US" dirty="0" smtClean="0"/>
              <a:t>데이터가 아무라 많아도 그 속에서 내가 필요한 정보를 찾을 수 없다면 소용없다는 말이죠</a:t>
            </a:r>
            <a:r>
              <a:rPr lang="en-US" altLang="ko-KR" dirty="0" smtClean="0"/>
              <a:t>.</a:t>
            </a:r>
          </a:p>
          <a:p>
            <a:endParaRPr lang="en-US" altLang="ko-KR" baseline="0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사람들은 항상 과거를 통해서 미래를 배우기 위한 노력을 해왔습니다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한마디로 이미 일어난 사실을 분석해서 뭔가 도움이 되는 요점을 알길 원하고 그걸 통해서 미래를 예측하는 </a:t>
            </a:r>
            <a:r>
              <a:rPr lang="en-US" altLang="ko-KR" dirty="0" smtClean="0"/>
              <a:t>insight</a:t>
            </a:r>
            <a:r>
              <a:rPr lang="ko-KR" altLang="en-US" dirty="0" smtClean="0"/>
              <a:t>를 가지기 </a:t>
            </a:r>
            <a:r>
              <a:rPr lang="ko-KR" altLang="en-US" dirty="0" err="1" smtClean="0"/>
              <a:t>바란다는거죠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DIKW</a:t>
            </a:r>
            <a:r>
              <a:rPr lang="ko-KR" altLang="en-US" dirty="0" smtClean="0"/>
              <a:t>모델에 입각한 </a:t>
            </a:r>
            <a:r>
              <a:rPr lang="en-US" altLang="ko-KR" dirty="0" smtClean="0"/>
              <a:t>data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information</a:t>
            </a:r>
            <a:r>
              <a:rPr lang="en-US" altLang="ko-KR" baseline="0" dirty="0" smtClean="0"/>
              <a:t>, knowledge, wisdom</a:t>
            </a:r>
            <a:r>
              <a:rPr lang="ko-KR" altLang="en-US" baseline="0" dirty="0" smtClean="0"/>
              <a:t>의 차이를 한번 이해해 봅시다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자세한 내용은 링크 참조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1600</a:t>
            </a:r>
            <a:r>
              <a:rPr lang="ko-KR" altLang="en-US" dirty="0" smtClean="0"/>
              <a:t>년대 영국</a:t>
            </a:r>
            <a:r>
              <a:rPr lang="ko-KR" altLang="en-US" baseline="0" dirty="0" smtClean="0"/>
              <a:t> 이야기를 한번 들려 드릴까 해요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원래는 </a:t>
            </a:r>
            <a:r>
              <a:rPr lang="ko-KR" altLang="en-US" dirty="0" smtClean="0"/>
              <a:t>바느질 가게를 운영하던 분</a:t>
            </a:r>
            <a:endParaRPr lang="en-US" altLang="ko-KR" dirty="0" smtClean="0"/>
          </a:p>
          <a:p>
            <a:r>
              <a:rPr lang="ko-KR" altLang="en-US" dirty="0" smtClean="0"/>
              <a:t>중세는 이것 저것 다재 다능한 분들이 </a:t>
            </a:r>
            <a:r>
              <a:rPr lang="ko-KR" altLang="en-US" dirty="0" err="1" smtClean="0"/>
              <a:t>많았던듯</a:t>
            </a:r>
            <a:r>
              <a:rPr lang="en-US" altLang="ko-KR" dirty="0" smtClean="0"/>
              <a:t>…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인구 통계는 과거나 지금이나 쉽지 않은 일</a:t>
            </a:r>
            <a:endParaRPr lang="en-US" altLang="ko-KR" dirty="0" smtClean="0"/>
          </a:p>
          <a:p>
            <a:r>
              <a:rPr lang="ko-KR" altLang="en-US" dirty="0" smtClean="0"/>
              <a:t>로마시대에는 </a:t>
            </a:r>
            <a:r>
              <a:rPr lang="en-US" altLang="ko-KR" dirty="0" smtClean="0"/>
              <a:t>5</a:t>
            </a:r>
            <a:r>
              <a:rPr lang="ko-KR" altLang="en-US" dirty="0" smtClean="0"/>
              <a:t>년마다 한번씩 인구 통계를 작성했다는 기록이 있고</a:t>
            </a:r>
            <a:endParaRPr lang="en-US" altLang="ko-KR" dirty="0" smtClean="0"/>
          </a:p>
          <a:p>
            <a:r>
              <a:rPr lang="ko-KR" altLang="en-US" dirty="0" smtClean="0"/>
              <a:t>미국도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년마다 한번씩 인구</a:t>
            </a:r>
            <a:r>
              <a:rPr lang="ko-KR" altLang="en-US" baseline="0" dirty="0" smtClean="0"/>
              <a:t> 통계를 하도록 헌법에 명시되어 있음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한정된 수의 데이터만 분석하는</a:t>
            </a:r>
            <a:r>
              <a:rPr lang="ko-KR" altLang="en-US" baseline="0" dirty="0" smtClean="0"/>
              <a:t> 것은 자칫 샘플링 집단의 작은 오류를 증폭시켜 오히려 정확도를 떨어뜨릴 가능성이 큼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07010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그래서 무작위로 </a:t>
            </a:r>
            <a:r>
              <a:rPr lang="ko-KR" altLang="en-US" baseline="0" dirty="0" err="1" smtClean="0"/>
              <a:t>여러곳에서</a:t>
            </a:r>
            <a:r>
              <a:rPr lang="ko-KR" altLang="en-US" baseline="0" dirty="0" smtClean="0"/>
              <a:t> 샘플링 합니다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추론의 정확도는 높아지고 위험은 감소하겠죠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427678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그렇다면 전체를 다 조사하는 방법은 없을까요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물론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논란의 여지는 있겠지만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시대에는 이것이 가능하다고들 합니다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하지만 사실상 행위 자체가 디지털 데이터화 되지 않기 때문에</a:t>
            </a:r>
            <a:endParaRPr lang="en-US" altLang="ko-KR" dirty="0" smtClean="0"/>
          </a:p>
          <a:p>
            <a:r>
              <a:rPr lang="ko-KR" altLang="en-US" dirty="0" err="1" smtClean="0"/>
              <a:t>인구통계등은</a:t>
            </a:r>
            <a:r>
              <a:rPr lang="ko-KR" altLang="en-US" dirty="0" smtClean="0"/>
              <a:t> 아직까지 </a:t>
            </a:r>
            <a:r>
              <a:rPr lang="ko-KR" altLang="en-US" dirty="0" err="1" smtClean="0"/>
              <a:t>어려운것이</a:t>
            </a:r>
            <a:r>
              <a:rPr lang="ko-KR" altLang="en-US" dirty="0" smtClean="0"/>
              <a:t> 사실인데요</a:t>
            </a:r>
            <a:endParaRPr lang="en-US" altLang="ko-KR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간접적으로 인구를 빠르게 추정할 수 있는 방법이 분명히 </a:t>
            </a:r>
            <a:r>
              <a:rPr lang="ko-KR" altLang="en-US" baseline="0" dirty="0" err="1" smtClean="0"/>
              <a:t>있을것</a:t>
            </a:r>
            <a:r>
              <a:rPr lang="en-US" altLang="ko-KR" baseline="0" dirty="0" smtClean="0"/>
              <a:t>!</a:t>
            </a:r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바닷가 </a:t>
            </a:r>
            <a:r>
              <a:rPr lang="ko-KR" altLang="en-US" dirty="0" err="1" smtClean="0"/>
              <a:t>모레알</a:t>
            </a:r>
            <a:r>
              <a:rPr lang="ko-KR" altLang="en-US" dirty="0" smtClean="0"/>
              <a:t> 세기를 상상해 봐도 재미 있을</a:t>
            </a:r>
            <a:r>
              <a:rPr lang="ko-KR" altLang="en-US" baseline="0" dirty="0" smtClean="0"/>
              <a:t> </a:t>
            </a:r>
            <a:r>
              <a:rPr lang="ko-KR" altLang="en-US" baseline="0" dirty="0" smtClean="0"/>
              <a:t>거에요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이렇게 우리는 오래 전부터 데이터를 분석한 </a:t>
            </a:r>
            <a:r>
              <a:rPr lang="en-US" altLang="ko-KR" baseline="0" dirty="0" smtClean="0"/>
              <a:t>insight</a:t>
            </a:r>
            <a:r>
              <a:rPr lang="ko-KR" altLang="en-US" baseline="0" dirty="0" smtClean="0"/>
              <a:t>를 가지길 원했어요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데이터 부족의 시대에는 전체의 데이터를 활용할 수 없었기 때문에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일부의 데이터를 전체로 확대하고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한가지 샘플의 오류가 전체로 </a:t>
            </a:r>
            <a:r>
              <a:rPr lang="ko-KR" altLang="en-US" baseline="0" dirty="0" err="1" smtClean="0"/>
              <a:t>확대되는것을</a:t>
            </a:r>
            <a:r>
              <a:rPr lang="ko-KR" altLang="en-US" baseline="0" dirty="0" smtClean="0"/>
              <a:t> 방지 하기 위해서 여러 개의 샘플을 활용했죠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그리고 전체 데이터를 활용할 수 있는 시대로 접어 듭니다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바로 </a:t>
            </a:r>
            <a:r>
              <a:rPr lang="ko-KR" altLang="en-US" baseline="0" dirty="0" err="1" smtClean="0"/>
              <a:t>빅데이터의</a:t>
            </a:r>
            <a:r>
              <a:rPr lang="ko-KR" altLang="en-US" baseline="0" dirty="0" smtClean="0"/>
              <a:t> 시대죠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500760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1993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www</a:t>
            </a:r>
            <a:r>
              <a:rPr lang="ko-KR" altLang="en-US" dirty="0" smtClean="0"/>
              <a:t>가 생겨난 이후로</a:t>
            </a:r>
            <a:endParaRPr lang="en-US" altLang="ko-KR" baseline="0" dirty="0" smtClean="0"/>
          </a:p>
          <a:p>
            <a:r>
              <a:rPr lang="en-US" altLang="ko-KR" baseline="0" dirty="0" smtClean="0"/>
              <a:t>2007</a:t>
            </a:r>
            <a:r>
              <a:rPr lang="ko-KR" altLang="en-US" baseline="0" dirty="0" smtClean="0"/>
              <a:t>년 </a:t>
            </a:r>
            <a:r>
              <a:rPr lang="ko-KR" altLang="en-US" baseline="0" dirty="0" err="1" smtClean="0"/>
              <a:t>스마트폰의</a:t>
            </a:r>
            <a:r>
              <a:rPr lang="ko-KR" altLang="en-US" baseline="0" dirty="0" smtClean="0"/>
              <a:t> 보급과 함께 </a:t>
            </a:r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시대가 열렸습니다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현재 보관되고 있는 전세계의 데이터 </a:t>
            </a:r>
            <a:r>
              <a:rPr lang="en-US" altLang="ko-KR" baseline="0" dirty="0" smtClean="0"/>
              <a:t>90%</a:t>
            </a:r>
            <a:r>
              <a:rPr lang="ko-KR" altLang="en-US" baseline="0" dirty="0" smtClean="0"/>
              <a:t>가 최근 </a:t>
            </a:r>
            <a:r>
              <a:rPr lang="en-US" altLang="ko-KR" baseline="0" dirty="0" smtClean="0"/>
              <a:t>2</a:t>
            </a:r>
            <a:r>
              <a:rPr lang="ko-KR" altLang="en-US" baseline="0" dirty="0" err="1" smtClean="0"/>
              <a:t>년동안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생성된것이고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dirty="0" smtClean="0"/>
              <a:t>근래 </a:t>
            </a:r>
            <a:r>
              <a:rPr lang="ko-KR" altLang="en-US" dirty="0" err="1" smtClean="0"/>
              <a:t>한사람이</a:t>
            </a:r>
            <a:r>
              <a:rPr lang="ko-KR" altLang="en-US" dirty="0" smtClean="0"/>
              <a:t> 하루에 처리하는 데이터 량이 </a:t>
            </a:r>
            <a:r>
              <a:rPr lang="en-US" altLang="ko-KR" dirty="0" smtClean="0"/>
              <a:t>1500</a:t>
            </a:r>
            <a:r>
              <a:rPr lang="ko-KR" altLang="en-US" dirty="0" smtClean="0"/>
              <a:t>년대 한</a:t>
            </a:r>
            <a:r>
              <a:rPr lang="ko-KR" altLang="en-US" baseline="0" dirty="0" smtClean="0"/>
              <a:t> 사람이 평생 처리한 </a:t>
            </a:r>
            <a:r>
              <a:rPr lang="ko-KR" altLang="en-US" baseline="0" dirty="0" err="1" smtClean="0"/>
              <a:t>데이터량보다</a:t>
            </a:r>
            <a:r>
              <a:rPr lang="ko-KR" altLang="en-US" baseline="0" dirty="0" smtClean="0"/>
              <a:t> 많다는 불편한 진실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워랜버핏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숫자들을 몰고 다니는 </a:t>
            </a:r>
            <a:r>
              <a:rPr lang="ko-KR" altLang="en-US" baseline="0" dirty="0" err="1" smtClean="0"/>
              <a:t>직스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괴짜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들을 </a:t>
            </a:r>
            <a:r>
              <a:rPr lang="ko-KR" altLang="en-US" baseline="0" dirty="0" err="1" smtClean="0"/>
              <a:t>조심할것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하지만 그런 것들을 좀더 심각하게 받아드릴 필요가 있겠죠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NYPD</a:t>
            </a:r>
            <a:r>
              <a:rPr lang="ko-KR" altLang="en-US" baseline="0" dirty="0" smtClean="0"/>
              <a:t>는 범죄구역 예측을 위해서 빅데이터 </a:t>
            </a:r>
            <a:r>
              <a:rPr lang="en-US" altLang="ko-KR" baseline="0" dirty="0" smtClean="0"/>
              <a:t>scheme</a:t>
            </a:r>
            <a:r>
              <a:rPr lang="ko-KR" altLang="en-US" baseline="0" dirty="0" smtClean="0"/>
              <a:t>을 사용했고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도난 강도 등의 </a:t>
            </a:r>
            <a:r>
              <a:rPr lang="en-US" altLang="ko-KR" baseline="0" dirty="0" smtClean="0"/>
              <a:t>property crime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12%</a:t>
            </a:r>
            <a:r>
              <a:rPr lang="ko-KR" altLang="en-US" baseline="0" dirty="0" smtClean="0"/>
              <a:t> 감소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빈집털이는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26%</a:t>
            </a:r>
            <a:r>
              <a:rPr lang="ko-KR" altLang="en-US" baseline="0" dirty="0" smtClean="0"/>
              <a:t>감소하였다는 </a:t>
            </a:r>
            <a:r>
              <a:rPr lang="ko-KR" altLang="en-US" baseline="0" dirty="0" err="1" smtClean="0"/>
              <a:t>내용이구요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이런 예측모델은 </a:t>
            </a:r>
            <a:r>
              <a:rPr lang="ko-KR" altLang="en-US" baseline="0" dirty="0" err="1" smtClean="0"/>
              <a:t>전미국의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150</a:t>
            </a:r>
            <a:r>
              <a:rPr lang="ko-KR" altLang="en-US" baseline="0" dirty="0" smtClean="0"/>
              <a:t>개 도시에 적용되고 있다는 내용입니다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최초에 지진을 예측하기 위한 알고리즘을 만드는데 사용된 </a:t>
            </a:r>
            <a:r>
              <a:rPr lang="ko-KR" altLang="en-US" baseline="0" dirty="0" err="1" smtClean="0"/>
              <a:t>데이터중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43%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소셜미디어에서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수집되었다구</a:t>
            </a:r>
            <a:r>
              <a:rPr lang="ko-KR" altLang="en-US" baseline="0" dirty="0" smtClean="0"/>
              <a:t> 하구요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트위터에서는</a:t>
            </a:r>
            <a:r>
              <a:rPr lang="ko-KR" altLang="en-US" baseline="0" dirty="0" smtClean="0"/>
              <a:t> 분당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만 트윗이 발생하고 있고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페이스북에서는</a:t>
            </a:r>
            <a:r>
              <a:rPr lang="ko-KR" altLang="en-US" baseline="0" dirty="0" smtClean="0"/>
              <a:t> 분당 </a:t>
            </a:r>
            <a:r>
              <a:rPr lang="en-US" altLang="ko-KR" baseline="0" dirty="0" smtClean="0"/>
              <a:t>65</a:t>
            </a:r>
            <a:r>
              <a:rPr lang="ko-KR" altLang="en-US" baseline="0" dirty="0" err="1" smtClean="0"/>
              <a:t>만번의</a:t>
            </a:r>
            <a:r>
              <a:rPr lang="ko-KR" altLang="en-US" baseline="0" dirty="0" smtClean="0"/>
              <a:t> 공유가 발생하고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헐리웃의</a:t>
            </a:r>
            <a:r>
              <a:rPr lang="ko-KR" altLang="en-US" baseline="0" dirty="0" smtClean="0"/>
              <a:t> 영화제작사들은 이 모델을 </a:t>
            </a:r>
            <a:r>
              <a:rPr lang="ko-KR" altLang="en-US" baseline="0" dirty="0" err="1" smtClean="0"/>
              <a:t>블록버스터의</a:t>
            </a:r>
            <a:r>
              <a:rPr lang="ko-KR" altLang="en-US" baseline="0" dirty="0" smtClean="0"/>
              <a:t> 수익률을 예측하는데 사용합니다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Netfix</a:t>
            </a:r>
            <a:r>
              <a:rPr lang="ko-KR" altLang="en-US" baseline="0" dirty="0" smtClean="0"/>
              <a:t>이야기는 건너뛰고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우리는 통신 기기들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증강현실 기기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등등에 </a:t>
            </a:r>
            <a:r>
              <a:rPr lang="ko-KR" altLang="en-US" baseline="0" dirty="0" err="1" smtClean="0"/>
              <a:t>둘러쌓인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유비쿼터스</a:t>
            </a:r>
            <a:r>
              <a:rPr lang="ko-KR" altLang="en-US" baseline="0" dirty="0" smtClean="0"/>
              <a:t> 시대에 살고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2020</a:t>
            </a:r>
            <a:r>
              <a:rPr lang="ko-KR" altLang="en-US" baseline="0" dirty="0" smtClean="0"/>
              <a:t>년엔 </a:t>
            </a:r>
            <a:r>
              <a:rPr lang="en-US" altLang="ko-KR" baseline="0" dirty="0" smtClean="0"/>
              <a:t>2009</a:t>
            </a:r>
            <a:r>
              <a:rPr lang="ko-KR" altLang="en-US" baseline="0" dirty="0" smtClean="0"/>
              <a:t>년보다 </a:t>
            </a:r>
            <a:r>
              <a:rPr lang="en-US" altLang="ko-KR" baseline="0" dirty="0" smtClean="0"/>
              <a:t>44</a:t>
            </a:r>
            <a:r>
              <a:rPr lang="ko-KR" altLang="en-US" baseline="0" dirty="0" err="1" smtClean="0"/>
              <a:t>배이상의</a:t>
            </a:r>
            <a:r>
              <a:rPr lang="ko-KR" altLang="en-US" baseline="0" dirty="0" smtClean="0"/>
              <a:t> 데이터가 생산될 것이고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매일 </a:t>
            </a:r>
            <a:r>
              <a:rPr lang="en-US" altLang="ko-KR" baseline="0" dirty="0" smtClean="0"/>
              <a:t>data </a:t>
            </a:r>
            <a:r>
              <a:rPr lang="en-US" altLang="ko-KR" baseline="0" dirty="0" err="1" smtClean="0"/>
              <a:t>moutain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25</a:t>
            </a:r>
            <a:r>
              <a:rPr lang="ko-KR" altLang="en-US" baseline="0" dirty="0" smtClean="0"/>
              <a:t>억 </a:t>
            </a:r>
            <a:r>
              <a:rPr lang="en-US" altLang="ko-KR" baseline="0" dirty="0" smtClean="0"/>
              <a:t>GB</a:t>
            </a:r>
            <a:r>
              <a:rPr lang="ko-KR" altLang="en-US" baseline="0" dirty="0" smtClean="0"/>
              <a:t>씩 성장하고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비트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바이트가 </a:t>
            </a:r>
            <a:r>
              <a:rPr lang="ko-KR" altLang="en-US" baseline="0" dirty="0" err="1" smtClean="0"/>
              <a:t>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바이트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1KB</a:t>
            </a:r>
            <a:r>
              <a:rPr lang="ko-KR" altLang="en-US" baseline="0" dirty="0" smtClean="0"/>
              <a:t>가 됩니다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 </a:t>
            </a:r>
            <a:r>
              <a:rPr lang="en-US" altLang="ko-KR" baseline="0" dirty="0" smtClean="0"/>
              <a:t>1KB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1MB</a:t>
            </a:r>
            <a:r>
              <a:rPr lang="ko-KR" altLang="en-US" baseline="0" dirty="0" smtClean="0"/>
              <a:t>가 되구요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과거에 많이 쓰던 </a:t>
            </a:r>
            <a:r>
              <a:rPr lang="en-US" altLang="ko-KR" baseline="0" dirty="0" smtClean="0"/>
              <a:t>3.5</a:t>
            </a:r>
            <a:r>
              <a:rPr lang="ko-KR" altLang="en-US" baseline="0" dirty="0" smtClean="0"/>
              <a:t>인치 플로피 디스크는 </a:t>
            </a:r>
            <a:r>
              <a:rPr lang="en-US" altLang="ko-KR" baseline="0" dirty="0" smtClean="0"/>
              <a:t>1.4MB</a:t>
            </a:r>
            <a:r>
              <a:rPr lang="ko-KR" altLang="en-US" baseline="0" dirty="0" smtClean="0"/>
              <a:t>였죠</a:t>
            </a:r>
            <a:endParaRPr lang="en-US" altLang="ko-KR" baseline="0" dirty="0" smtClean="0"/>
          </a:p>
          <a:p>
            <a:r>
              <a:rPr lang="ko-KR" altLang="en-US" baseline="0" dirty="0" smtClean="0"/>
              <a:t>하지만 지금은 </a:t>
            </a:r>
            <a:r>
              <a:rPr lang="ko-KR" altLang="en-US" baseline="0" dirty="0" err="1" smtClean="0"/>
              <a:t>아이폰으로</a:t>
            </a:r>
            <a:r>
              <a:rPr lang="ko-KR" altLang="en-US" baseline="0" dirty="0" smtClean="0"/>
              <a:t> 촬영하는 사진 </a:t>
            </a:r>
            <a:r>
              <a:rPr lang="ko-KR" altLang="en-US" baseline="0" dirty="0" err="1" smtClean="0"/>
              <a:t>한장의</a:t>
            </a:r>
            <a:r>
              <a:rPr lang="ko-KR" altLang="en-US" baseline="0" dirty="0" smtClean="0"/>
              <a:t> 크기가 </a:t>
            </a:r>
            <a:r>
              <a:rPr lang="en-US" altLang="ko-KR" baseline="0" dirty="0" smtClean="0"/>
              <a:t>3.5MB</a:t>
            </a:r>
            <a:r>
              <a:rPr lang="ko-KR" altLang="en-US" baseline="0" dirty="0" err="1" smtClean="0"/>
              <a:t>이구요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1MB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1GB</a:t>
            </a:r>
            <a:r>
              <a:rPr lang="ko-KR" altLang="en-US" baseline="0" dirty="0" smtClean="0"/>
              <a:t>가 되는데 </a:t>
            </a:r>
            <a:r>
              <a:rPr lang="en-US" altLang="ko-KR" baseline="0" dirty="0" smtClean="0"/>
              <a:t>1GB</a:t>
            </a:r>
            <a:r>
              <a:rPr lang="ko-KR" altLang="en-US" baseline="0" dirty="0" smtClean="0"/>
              <a:t>짜리 </a:t>
            </a:r>
            <a:r>
              <a:rPr lang="en-US" altLang="ko-KR" baseline="0" dirty="0" smtClean="0"/>
              <a:t>USB</a:t>
            </a:r>
            <a:r>
              <a:rPr lang="ko-KR" altLang="en-US" baseline="0" dirty="0" smtClean="0"/>
              <a:t>메모리의 가격은 </a:t>
            </a:r>
            <a:r>
              <a:rPr lang="en-US" altLang="ko-KR" baseline="0" dirty="0" smtClean="0"/>
              <a:t>2</a:t>
            </a:r>
            <a:r>
              <a:rPr lang="ko-KR" altLang="en-US" baseline="0" dirty="0" smtClean="0"/>
              <a:t>천원 밖에 </a:t>
            </a:r>
            <a:r>
              <a:rPr lang="ko-KR" altLang="en-US" baseline="0" dirty="0" err="1" smtClean="0"/>
              <a:t>안하죠</a:t>
            </a:r>
            <a:endParaRPr lang="en-US" altLang="ko-KR" baseline="0" dirty="0" smtClean="0"/>
          </a:p>
          <a:p>
            <a:r>
              <a:rPr lang="en-US" altLang="ko-KR" baseline="0" dirty="0" smtClean="0"/>
              <a:t>1GB 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가 되는데 </a:t>
            </a:r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하드디스크는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만원 정도 </a:t>
            </a:r>
            <a:r>
              <a:rPr lang="ko-KR" altLang="en-US" baseline="0" dirty="0" err="1" smtClean="0"/>
              <a:t>이구요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33</a:t>
            </a:r>
            <a:r>
              <a:rPr lang="ko-KR" altLang="en-US" baseline="0" dirty="0" smtClean="0"/>
              <a:t>만 </a:t>
            </a:r>
            <a:r>
              <a:rPr lang="en-US" altLang="ko-KR" baseline="0" dirty="0" smtClean="0"/>
              <a:t>3</a:t>
            </a:r>
            <a:r>
              <a:rPr lang="ko-KR" altLang="en-US" baseline="0" dirty="0" err="1" smtClean="0"/>
              <a:t>천개의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mp3</a:t>
            </a:r>
            <a:r>
              <a:rPr lang="ko-KR" altLang="en-US" baseline="0" dirty="0" smtClean="0"/>
              <a:t>음악파일을 저장할 수 있는 용량입니다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1TB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1PB</a:t>
            </a:r>
            <a:r>
              <a:rPr lang="ko-KR" altLang="en-US" baseline="0" dirty="0" smtClean="0"/>
              <a:t>가 되는데요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영화 </a:t>
            </a:r>
            <a:r>
              <a:rPr lang="ko-KR" altLang="en-US" baseline="0" dirty="0" err="1" smtClean="0"/>
              <a:t>아바타에</a:t>
            </a:r>
            <a:r>
              <a:rPr lang="ko-KR" altLang="en-US" baseline="0" dirty="0" smtClean="0"/>
              <a:t> 적용된 </a:t>
            </a:r>
            <a:r>
              <a:rPr lang="en-US" altLang="ko-KR" baseline="0" dirty="0" smtClean="0"/>
              <a:t>CG</a:t>
            </a:r>
            <a:r>
              <a:rPr lang="ko-KR" altLang="en-US" baseline="0" dirty="0" smtClean="0"/>
              <a:t>효과를 저장할 수 있는 용량입니다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1PB 1000</a:t>
            </a:r>
            <a:r>
              <a:rPr lang="ko-KR" altLang="en-US" baseline="0" dirty="0" smtClean="0"/>
              <a:t>개가 모이면 </a:t>
            </a:r>
            <a:r>
              <a:rPr lang="en-US" altLang="ko-KR" baseline="0" dirty="0" smtClean="0"/>
              <a:t>1EB</a:t>
            </a:r>
            <a:r>
              <a:rPr lang="ko-KR" altLang="en-US" baseline="0" dirty="0" smtClean="0"/>
              <a:t>가 되는데요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2013</a:t>
            </a:r>
            <a:r>
              <a:rPr lang="ko-KR" altLang="en-US" baseline="0" dirty="0" smtClean="0"/>
              <a:t>년을 기준으로 인류의 모든 지식은 약 </a:t>
            </a:r>
            <a:r>
              <a:rPr lang="en-US" altLang="ko-KR" baseline="0" dirty="0" smtClean="0"/>
              <a:t>12EB</a:t>
            </a:r>
            <a:r>
              <a:rPr lang="ko-KR" altLang="en-US" baseline="0" dirty="0" smtClean="0"/>
              <a:t>정도가 된다고 하네요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그럼 더 곱해볼까요</a:t>
            </a:r>
            <a:r>
              <a:rPr lang="en-US" altLang="ko-KR" baseline="0" dirty="0" smtClean="0"/>
              <a:t>? 1EB</a:t>
            </a:r>
            <a:r>
              <a:rPr lang="ko-KR" altLang="en-US" baseline="0" dirty="0" smtClean="0"/>
              <a:t>에 </a:t>
            </a:r>
            <a:r>
              <a:rPr lang="en-US" altLang="ko-KR" baseline="0" dirty="0" smtClean="0"/>
              <a:t>1000</a:t>
            </a:r>
            <a:r>
              <a:rPr lang="ko-KR" altLang="en-US" baseline="0" dirty="0" smtClean="0"/>
              <a:t>을 곱하면 </a:t>
            </a:r>
            <a:r>
              <a:rPr lang="en-US" altLang="ko-KR" baseline="0" dirty="0" smtClean="0"/>
              <a:t>1ZB</a:t>
            </a:r>
            <a:r>
              <a:rPr lang="ko-KR" altLang="en-US" baseline="0" dirty="0" err="1" smtClean="0"/>
              <a:t>이구요</a:t>
            </a:r>
            <a:endParaRPr lang="en-US" altLang="ko-KR" baseline="0" dirty="0" smtClean="0"/>
          </a:p>
          <a:p>
            <a:r>
              <a:rPr lang="en-US" altLang="ko-KR" baseline="0" dirty="0" smtClean="0"/>
              <a:t>1ZB</a:t>
            </a:r>
            <a:r>
              <a:rPr lang="ko-KR" altLang="en-US" baseline="0" dirty="0" smtClean="0"/>
              <a:t>를 저장하기 위한 하드디스크는 아마도 남극대륙만 </a:t>
            </a:r>
            <a:r>
              <a:rPr lang="ko-KR" altLang="en-US" baseline="0" dirty="0" err="1" smtClean="0"/>
              <a:t>할것이라는</a:t>
            </a:r>
            <a:r>
              <a:rPr lang="ko-KR" altLang="en-US" baseline="0" dirty="0" smtClean="0"/>
              <a:t> 예측입니다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Information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21</a:t>
            </a:r>
            <a:r>
              <a:rPr lang="ko-KR" altLang="en-US" baseline="0" dirty="0" smtClean="0"/>
              <a:t>세기의 </a:t>
            </a:r>
            <a:r>
              <a:rPr lang="en-US" altLang="ko-KR" baseline="0" dirty="0" smtClean="0"/>
              <a:t>oil</a:t>
            </a:r>
            <a:r>
              <a:rPr lang="ko-KR" altLang="en-US" baseline="0" dirty="0" smtClean="0"/>
              <a:t>이 될꺼고 분석은 그 </a:t>
            </a:r>
            <a:r>
              <a:rPr lang="en-US" altLang="ko-KR" baseline="0" dirty="0" smtClean="0"/>
              <a:t>oil</a:t>
            </a:r>
            <a:r>
              <a:rPr lang="ko-KR" altLang="en-US" baseline="0" dirty="0" smtClean="0"/>
              <a:t>을 연소하는 엔진이 될것이다 라는 말로 끝을 맺고 있네요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baseline="0" dirty="0" err="1" smtClean="0"/>
              <a:t>하둡</a:t>
            </a:r>
            <a:r>
              <a:rPr lang="ko-KR" altLang="en-US" baseline="0" dirty="0" smtClean="0"/>
              <a:t> 이야기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저장하기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빅데이터</a:t>
            </a:r>
            <a:r>
              <a:rPr lang="ko-KR" altLang="en-US" baseline="0" dirty="0" smtClean="0"/>
              <a:t> 가공을 위한 발상의 전환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1800</a:t>
            </a:r>
            <a:r>
              <a:rPr lang="ko-KR" altLang="en-US" dirty="0" smtClean="0"/>
              <a:t>년대 미국 남부군 해군 장교로 일하다가 사고를 겪고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년만에</a:t>
            </a:r>
            <a:r>
              <a:rPr lang="ko-KR" altLang="en-US" dirty="0" smtClean="0"/>
              <a:t> 해군에 복귀</a:t>
            </a:r>
            <a:endParaRPr lang="en-US" altLang="ko-KR" dirty="0" smtClean="0"/>
          </a:p>
          <a:p>
            <a:r>
              <a:rPr lang="ko-KR" altLang="en-US" dirty="0" err="1" smtClean="0"/>
              <a:t>장애때문에</a:t>
            </a:r>
            <a:r>
              <a:rPr lang="ko-KR" altLang="en-US" dirty="0" smtClean="0"/>
              <a:t> 사무직인 </a:t>
            </a:r>
            <a:r>
              <a:rPr lang="ko-KR" altLang="en-US" dirty="0" err="1" smtClean="0"/>
              <a:t>병참관으로</a:t>
            </a:r>
            <a:r>
              <a:rPr lang="ko-KR" altLang="en-US" dirty="0" smtClean="0"/>
              <a:t> 잃게 되었으나</a:t>
            </a:r>
            <a:endParaRPr lang="en-US" altLang="ko-KR" dirty="0" smtClean="0"/>
          </a:p>
          <a:p>
            <a:r>
              <a:rPr lang="ko-KR" altLang="en-US" dirty="0" smtClean="0"/>
              <a:t>낡은 항해일지를 분석하고 전 해군에 표준화된 항해일지를 보급하여 분석한 끝에</a:t>
            </a:r>
            <a:endParaRPr lang="en-US" altLang="ko-KR" dirty="0" smtClean="0"/>
          </a:p>
          <a:p>
            <a:r>
              <a:rPr lang="ko-KR" altLang="en-US" dirty="0" smtClean="0"/>
              <a:t>최적의 항로를 찾아내는데 큰 역할을 한 인물</a:t>
            </a:r>
            <a:endParaRPr lang="en-US" altLang="ko-KR" dirty="0" smtClean="0"/>
          </a:p>
          <a:p>
            <a:r>
              <a:rPr lang="ko-KR" altLang="en-US" dirty="0" smtClean="0"/>
              <a:t>교황청은 그에게 금메달을 하사하였고 유럽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개국으로부터 기사 작위를 </a:t>
            </a:r>
            <a:r>
              <a:rPr lang="ko-KR" altLang="en-US" dirty="0" err="1" smtClean="0"/>
              <a:t>부여받음</a:t>
            </a:r>
            <a:endParaRPr lang="en-US" altLang="ko-KR" dirty="0" smtClean="0"/>
          </a:p>
          <a:p>
            <a:r>
              <a:rPr lang="ko-KR" altLang="en-US" dirty="0" smtClean="0"/>
              <a:t>그러나 정작 미국은 그를 배신자로 생각하는데</a:t>
            </a:r>
            <a:r>
              <a:rPr lang="en-US" altLang="ko-KR" dirty="0" smtClean="0"/>
              <a:t>…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꼭 알아두어야 할 내용은 붉은색</a:t>
            </a:r>
            <a:endParaRPr lang="en-US" altLang="ko-KR" dirty="0" smtClean="0"/>
          </a:p>
          <a:p>
            <a:r>
              <a:rPr lang="ko-KR" altLang="en-US" dirty="0" smtClean="0"/>
              <a:t>비교적 중요한 내용은 녹색으로 표기하였습니다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아마도 </a:t>
            </a:r>
            <a:r>
              <a:rPr lang="en-US" altLang="ko-KR" dirty="0" smtClean="0"/>
              <a:t>2013</a:t>
            </a:r>
            <a:r>
              <a:rPr lang="ko-KR" altLang="en-US" dirty="0" smtClean="0"/>
              <a:t>년에 제가 이 강의를 </a:t>
            </a:r>
            <a:r>
              <a:rPr lang="ko-KR" altLang="en-US" dirty="0" err="1" smtClean="0"/>
              <a:t>하게되었다면</a:t>
            </a:r>
            <a:r>
              <a:rPr lang="ko-KR" altLang="en-US" dirty="0" smtClean="0"/>
              <a:t> 최근 </a:t>
            </a:r>
            <a:r>
              <a:rPr lang="ko-KR" altLang="en-US" dirty="0" err="1" smtClean="0"/>
              <a:t>괌심사에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빅데이터라고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썼을꺼에요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사실상 </a:t>
            </a:r>
            <a:r>
              <a:rPr lang="en-US" altLang="ko-KR" dirty="0" smtClean="0"/>
              <a:t>IT</a:t>
            </a:r>
            <a:r>
              <a:rPr lang="ko-KR" altLang="en-US" dirty="0" smtClean="0"/>
              <a:t>분야에서는 </a:t>
            </a:r>
            <a:r>
              <a:rPr lang="ko-KR" altLang="en-US" dirty="0" err="1" smtClean="0"/>
              <a:t>빅데이터에</a:t>
            </a:r>
            <a:r>
              <a:rPr lang="ko-KR" altLang="en-US" dirty="0" smtClean="0"/>
              <a:t> 대한 관심이 작년보다는 </a:t>
            </a:r>
            <a:r>
              <a:rPr lang="ko-KR" altLang="en-US" dirty="0" err="1" smtClean="0"/>
              <a:t>시들해진것이</a:t>
            </a:r>
            <a:r>
              <a:rPr lang="ko-KR" altLang="en-US" dirty="0" smtClean="0"/>
              <a:t> 사실이라서요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분야에서는 이제 막 관심을 가지게 된 수준 정도</a:t>
            </a:r>
            <a:r>
              <a:rPr lang="en-US" altLang="ko-KR" dirty="0" smtClean="0"/>
              <a:t>?? </a:t>
            </a:r>
            <a:r>
              <a:rPr lang="ko-KR" altLang="en-US" dirty="0" smtClean="0"/>
              <a:t>그래서 오늘 강의의 내용이 꼭 필요하지 않으리라 생각하지 않습니다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빅데이터가</a:t>
            </a:r>
            <a:r>
              <a:rPr lang="ko-KR" altLang="en-US" dirty="0" smtClean="0"/>
              <a:t> 개념이 </a:t>
            </a:r>
            <a:r>
              <a:rPr lang="ko-KR" altLang="en-US" dirty="0" err="1" smtClean="0"/>
              <a:t>대두된건</a:t>
            </a:r>
            <a:r>
              <a:rPr lang="ko-KR" altLang="en-US" dirty="0" smtClean="0"/>
              <a:t> 천문학이 크게 발달되기 시작한 </a:t>
            </a:r>
            <a:r>
              <a:rPr lang="en-US" altLang="ko-KR" dirty="0" smtClean="0"/>
              <a:t>2000</a:t>
            </a:r>
            <a:r>
              <a:rPr lang="ko-KR" altLang="en-US" dirty="0" smtClean="0"/>
              <a:t>년도 초반</a:t>
            </a:r>
            <a:endParaRPr lang="en-US" altLang="ko-KR" baseline="0" dirty="0" smtClean="0"/>
          </a:p>
          <a:p>
            <a:r>
              <a:rPr lang="ko-KR" altLang="en-US" dirty="0" smtClean="0"/>
              <a:t>엄청난 량의 별의 개수 그리고 그 별들이 움직이는 궤적을 </a:t>
            </a:r>
            <a:r>
              <a:rPr lang="ko-KR" altLang="en-US" dirty="0" err="1" smtClean="0"/>
              <a:t>통하서</a:t>
            </a:r>
            <a:r>
              <a:rPr lang="ko-KR" altLang="en-US" dirty="0" smtClean="0"/>
              <a:t> 은하의 구조를 추론하려고 애쓴</a:t>
            </a:r>
            <a:r>
              <a:rPr lang="ko-KR" altLang="en-US" baseline="0" dirty="0" smtClean="0"/>
              <a:t> 과학자들에 의해서 생겨난 말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사람들이 근본적으로 </a:t>
            </a:r>
            <a:r>
              <a:rPr lang="ko-KR" altLang="en-US" dirty="0" err="1" smtClean="0"/>
              <a:t>원하는건</a:t>
            </a:r>
            <a:r>
              <a:rPr lang="ko-KR" altLang="en-US" dirty="0" smtClean="0"/>
              <a:t> 크게 바뀌지 않아요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싸이월드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페이스북</a:t>
            </a:r>
            <a:r>
              <a:rPr lang="ko-KR" altLang="en-US" dirty="0" smtClean="0"/>
              <a:t> 이야기 한번 해볼까요</a:t>
            </a:r>
            <a:r>
              <a:rPr lang="en-US" altLang="ko-KR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837908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자연어 처리의 대표적인 분야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바로 번역이죠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번역기 많이 쓰시나요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아</a:t>
            </a:r>
            <a:r>
              <a:rPr lang="en-US" altLang="ko-KR" dirty="0" smtClean="0"/>
              <a:t>… </a:t>
            </a:r>
            <a:r>
              <a:rPr lang="ko-KR" altLang="en-US" dirty="0" err="1" smtClean="0"/>
              <a:t>구글</a:t>
            </a:r>
            <a:r>
              <a:rPr lang="ko-KR" altLang="en-US" dirty="0" smtClean="0"/>
              <a:t> 이야기 </a:t>
            </a:r>
            <a:r>
              <a:rPr lang="ko-KR" altLang="en-US" dirty="0" err="1" smtClean="0"/>
              <a:t>안하려고</a:t>
            </a:r>
            <a:r>
              <a:rPr lang="ko-KR" altLang="en-US" dirty="0" smtClean="0"/>
              <a:t> 했는데</a:t>
            </a:r>
            <a:r>
              <a:rPr lang="en-US" altLang="ko-KR" dirty="0" smtClean="0"/>
              <a:t>…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ㅎㅎ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오늘 </a:t>
            </a:r>
            <a:r>
              <a:rPr lang="ko-KR" altLang="en-US" dirty="0" err="1" smtClean="0"/>
              <a:t>꿀팁</a:t>
            </a:r>
            <a:r>
              <a:rPr lang="ko-KR" altLang="en-US" dirty="0" smtClean="0"/>
              <a:t> 하나 드릴까요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구글</a:t>
            </a:r>
            <a:r>
              <a:rPr lang="ko-KR" altLang="en-US" dirty="0" smtClean="0"/>
              <a:t> 번역기를 이용해서 </a:t>
            </a:r>
            <a:r>
              <a:rPr lang="ko-KR" altLang="en-US" dirty="0" err="1" smtClean="0"/>
              <a:t>번역할때</a:t>
            </a:r>
            <a:endParaRPr lang="en-US" altLang="ko-KR" dirty="0" smtClean="0"/>
          </a:p>
          <a:p>
            <a:r>
              <a:rPr lang="ko-KR" altLang="en-US" dirty="0" smtClean="0"/>
              <a:t>영어에서 한국어로 직접 </a:t>
            </a:r>
            <a:r>
              <a:rPr lang="ko-KR" altLang="en-US" dirty="0" err="1" smtClean="0"/>
              <a:t>번역하는것</a:t>
            </a:r>
            <a:r>
              <a:rPr lang="ko-KR" altLang="en-US" dirty="0" smtClean="0"/>
              <a:t> 보다</a:t>
            </a:r>
            <a:endParaRPr lang="en-US" altLang="ko-KR" dirty="0" smtClean="0"/>
          </a:p>
          <a:p>
            <a:r>
              <a:rPr lang="ko-KR" altLang="en-US" dirty="0" smtClean="0"/>
              <a:t>영어에서 일본어로 번역하고 그 일본어를 다시 한국어로 </a:t>
            </a:r>
            <a:r>
              <a:rPr lang="ko-KR" altLang="en-US" dirty="0" err="1" smtClean="0"/>
              <a:t>번역하는게</a:t>
            </a:r>
            <a:r>
              <a:rPr lang="ko-KR" altLang="en-US" dirty="0" smtClean="0"/>
              <a:t> 조금</a:t>
            </a:r>
            <a:r>
              <a:rPr lang="ko-KR" altLang="en-US" baseline="0" dirty="0" smtClean="0"/>
              <a:t> 더 자연스럽습니다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아래 </a:t>
            </a:r>
            <a:r>
              <a:rPr lang="ko-KR" altLang="en-US" baseline="0" dirty="0" err="1" smtClean="0"/>
              <a:t>두개</a:t>
            </a:r>
            <a:r>
              <a:rPr lang="ko-KR" altLang="en-US" baseline="0" dirty="0" smtClean="0"/>
              <a:t> 예시</a:t>
            </a:r>
            <a:endParaRPr lang="en-US" altLang="ko-KR" baseline="0" dirty="0" smtClean="0"/>
          </a:p>
          <a:p>
            <a:r>
              <a:rPr lang="en-US" altLang="ko-KR" baseline="0" dirty="0" smtClean="0"/>
              <a:t>String (</a:t>
            </a:r>
            <a:r>
              <a:rPr lang="ko-KR" altLang="en-US" baseline="0" dirty="0" smtClean="0"/>
              <a:t>영어 </a:t>
            </a:r>
            <a:r>
              <a:rPr lang="en-US" altLang="ko-KR" baseline="0" dirty="0" smtClean="0"/>
              <a:t>-&gt; </a:t>
            </a:r>
            <a:r>
              <a:rPr lang="ko-KR" altLang="en-US" baseline="0" dirty="0" smtClean="0"/>
              <a:t>한국어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영어</a:t>
            </a:r>
            <a:r>
              <a:rPr lang="en-US" altLang="ko-KR" baseline="0" dirty="0" smtClean="0"/>
              <a:t> -&gt; </a:t>
            </a:r>
            <a:r>
              <a:rPr lang="ko-KR" altLang="en-US" baseline="0" dirty="0" smtClean="0"/>
              <a:t>일본어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일본어 </a:t>
            </a:r>
            <a:r>
              <a:rPr lang="en-US" altLang="ko-KR" baseline="0" dirty="0" smtClean="0"/>
              <a:t>–&gt; </a:t>
            </a:r>
            <a:r>
              <a:rPr lang="ko-KR" altLang="en-US" baseline="0" dirty="0" smtClean="0"/>
              <a:t>한국어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string theory (</a:t>
            </a:r>
            <a:r>
              <a:rPr lang="ko-KR" altLang="en-US" baseline="0" dirty="0" smtClean="0"/>
              <a:t>단순히 시연</a:t>
            </a:r>
            <a:r>
              <a:rPr lang="en-US" altLang="ko-KR" baseline="0" dirty="0" smtClean="0"/>
              <a:t>) </a:t>
            </a:r>
            <a:r>
              <a:rPr lang="ko-KR" altLang="en-US" baseline="0" dirty="0" smtClean="0"/>
              <a:t>단독으로 쓰이는 </a:t>
            </a:r>
            <a:r>
              <a:rPr lang="en-US" altLang="ko-KR" baseline="0" dirty="0" smtClean="0"/>
              <a:t>string</a:t>
            </a:r>
            <a:r>
              <a:rPr lang="ko-KR" altLang="en-US" baseline="0" dirty="0" smtClean="0"/>
              <a:t>과 </a:t>
            </a:r>
            <a:r>
              <a:rPr lang="en-US" altLang="ko-KR" baseline="0" dirty="0" smtClean="0"/>
              <a:t>string theory</a:t>
            </a:r>
            <a:r>
              <a:rPr lang="ko-KR" altLang="en-US" baseline="0" dirty="0" smtClean="0"/>
              <a:t>에서 쓰이는 </a:t>
            </a:r>
            <a:r>
              <a:rPr lang="en-US" altLang="ko-KR" baseline="0" dirty="0" smtClean="0"/>
              <a:t>string</a:t>
            </a:r>
            <a:r>
              <a:rPr lang="ko-KR" altLang="en-US" baseline="0" dirty="0" smtClean="0"/>
              <a:t>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의미가 다름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일까요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번역은 단순히 </a:t>
            </a:r>
            <a:r>
              <a:rPr lang="en-US" altLang="ko-KR" baseline="0" dirty="0" smtClean="0"/>
              <a:t>1:1</a:t>
            </a:r>
            <a:r>
              <a:rPr lang="ko-KR" altLang="en-US" baseline="0" dirty="0" smtClean="0"/>
              <a:t>교환이 아니라</a:t>
            </a:r>
            <a:endParaRPr lang="en-US" altLang="ko-KR" baseline="0" dirty="0" smtClean="0"/>
          </a:p>
          <a:p>
            <a:r>
              <a:rPr lang="ko-KR" altLang="en-US" baseline="0" dirty="0" smtClean="0"/>
              <a:t>여러 개의 의미 중에서 상황에 맞는 최선의 의미를 찾아내는 과정입니다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미국과 한국 두 나라에서 오랫동안 살았던 사람과</a:t>
            </a:r>
            <a:endParaRPr lang="en-US" altLang="ko-KR" baseline="0" dirty="0" smtClean="0"/>
          </a:p>
          <a:p>
            <a:r>
              <a:rPr lang="ko-KR" altLang="en-US" baseline="0" dirty="0" smtClean="0"/>
              <a:t>한국에만 오래 살았던 사람이 동시에 같은 문장을 번역한다고 했을 때</a:t>
            </a:r>
            <a:endParaRPr lang="en-US" altLang="ko-KR" baseline="0" dirty="0" smtClean="0"/>
          </a:p>
          <a:p>
            <a:r>
              <a:rPr lang="ko-KR" altLang="en-US" baseline="0" dirty="0" smtClean="0"/>
              <a:t>어느 사람의 번역이 좀더 자연스럽고 원래 의미에 가까울까요</a:t>
            </a:r>
            <a:r>
              <a:rPr lang="en-US" altLang="ko-KR" baseline="0" dirty="0" smtClean="0"/>
              <a:t>?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기계로 문장을 번역하는 과정도 똑같습니다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스키마가 풍부한 놈이 좀 더 자연스러운 번역을 할 수 있는 거죠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영어와 일본어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영어와 한국어 사용 빈도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과정에 </a:t>
            </a:r>
            <a:r>
              <a:rPr lang="ko-KR" altLang="en-US" baseline="0" dirty="0" err="1" smtClean="0"/>
              <a:t>빅데이터를</a:t>
            </a:r>
            <a:r>
              <a:rPr lang="ko-KR" altLang="en-US" baseline="0" dirty="0" smtClean="0"/>
              <a:t> 이용한 상관성이 개입하는 거고 이렇게 해서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baseline="0" dirty="0" smtClean="0"/>
              <a:t>과거엔 정말 좋은 알고리즘이면 컴퓨터로 사람처럼 번역도 시킬 수 있고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사람 말도 알아듣고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상황에 따라서 적당한 행동도 할 수 있다고 생각했습니다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하지만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요즘 벌어지는 일들을 보면 결코 그렇지 않다는 걸 느끼고 있죠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제가 음성인식 분야에도 어느 정도 일을 했는데요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음성인식 엔진의 알고리즘은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년 전이나 지금이나 똑</a:t>
            </a:r>
            <a:r>
              <a:rPr lang="en-US" altLang="ko-KR" baseline="0" dirty="0" smtClean="0"/>
              <a:t>! </a:t>
            </a:r>
            <a:r>
              <a:rPr lang="ko-KR" altLang="en-US" baseline="0" dirty="0" smtClean="0"/>
              <a:t>같습니다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아니</a:t>
            </a:r>
            <a:r>
              <a:rPr lang="en-US" altLang="ko-KR" baseline="0" dirty="0" smtClean="0"/>
              <a:t>, 10</a:t>
            </a:r>
            <a:r>
              <a:rPr lang="ko-KR" altLang="en-US" baseline="0" dirty="0" smtClean="0"/>
              <a:t>년 전이 아니죠 </a:t>
            </a:r>
            <a:r>
              <a:rPr lang="ko-KR" altLang="en-US" baseline="0" dirty="0" err="1" smtClean="0"/>
              <a:t>ㅎㅎ</a:t>
            </a:r>
            <a:endParaRPr lang="en-US" altLang="ko-KR" baseline="0" dirty="0" smtClean="0"/>
          </a:p>
          <a:p>
            <a:r>
              <a:rPr lang="ko-KR" altLang="en-US" baseline="0" dirty="0" smtClean="0"/>
              <a:t>현재 사용하고 있는 음성인식 알고리즘이 </a:t>
            </a:r>
            <a:r>
              <a:rPr lang="en-US" altLang="ko-KR" baseline="0" dirty="0" smtClean="0"/>
              <a:t>70</a:t>
            </a:r>
            <a:r>
              <a:rPr lang="ko-KR" altLang="en-US" baseline="0" dirty="0" smtClean="0"/>
              <a:t>년대에 만들어진 알고리즘이라고 </a:t>
            </a:r>
            <a:r>
              <a:rPr lang="ko-KR" altLang="en-US" baseline="0" dirty="0" err="1" smtClean="0"/>
              <a:t>말씀드리면</a:t>
            </a:r>
            <a:r>
              <a:rPr lang="ko-KR" altLang="en-US" baseline="0" dirty="0" smtClean="0"/>
              <a:t> 아마 다들 경악하실지도 모르겠네요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하지만 지금은 그때보다 조금</a:t>
            </a:r>
            <a:r>
              <a:rPr lang="ko-KR" altLang="en-US" baseline="0" dirty="0" smtClean="0"/>
              <a:t> 더 </a:t>
            </a:r>
            <a:r>
              <a:rPr lang="ko-KR" altLang="en-US" baseline="0" dirty="0" err="1" smtClean="0"/>
              <a:t>편해진것</a:t>
            </a:r>
            <a:r>
              <a:rPr lang="ko-KR" altLang="en-US" baseline="0" dirty="0" smtClean="0"/>
              <a:t> 같습니다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저만 느끼나요</a:t>
            </a:r>
            <a:r>
              <a:rPr lang="en-US" altLang="ko-KR" baseline="0" dirty="0" smtClean="0"/>
              <a:t>? </a:t>
            </a:r>
            <a:r>
              <a:rPr lang="ko-KR" altLang="en-US" baseline="0" dirty="0" err="1" smtClean="0"/>
              <a:t>ㅎㅎ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이유가 뭘까요</a:t>
            </a:r>
            <a:r>
              <a:rPr lang="en-US" altLang="ko-KR" baseline="0" dirty="0" smtClean="0"/>
              <a:t>?</a:t>
            </a:r>
          </a:p>
          <a:p>
            <a:r>
              <a:rPr lang="ko-KR" altLang="en-US" baseline="0" dirty="0" smtClean="0"/>
              <a:t>바로 </a:t>
            </a:r>
            <a:r>
              <a:rPr lang="ko-KR" altLang="en-US" baseline="0" dirty="0" err="1" smtClean="0"/>
              <a:t>빅데이터를</a:t>
            </a:r>
            <a:r>
              <a:rPr lang="ko-KR" altLang="en-US" baseline="0" dirty="0" smtClean="0"/>
              <a:t> 이용한 학습 메커니즘이 기계들을 계속 똑똑하게 만들고 </a:t>
            </a:r>
            <a:r>
              <a:rPr lang="ko-KR" altLang="en-US" baseline="0" dirty="0" err="1" smtClean="0"/>
              <a:t>있다는거죠</a:t>
            </a:r>
            <a:r>
              <a:rPr lang="en-US" altLang="ko-KR" baseline="0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빅데이터는</a:t>
            </a:r>
            <a:r>
              <a:rPr lang="ko-KR" altLang="en-US" dirty="0" smtClean="0"/>
              <a:t> 꼭 거창하게 시작할 필요 없다</a:t>
            </a:r>
            <a:endParaRPr lang="en-US" altLang="ko-KR" dirty="0" smtClean="0"/>
          </a:p>
          <a:p>
            <a:r>
              <a:rPr lang="en-US" altLang="ko-KR" dirty="0" err="1" smtClean="0"/>
              <a:t>Etzioni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41</a:t>
            </a:r>
            <a:r>
              <a:rPr lang="ko-KR" altLang="en-US" dirty="0" smtClean="0"/>
              <a:t>일간의 여행 웹 사이드에서 긁어낸 </a:t>
            </a:r>
            <a:r>
              <a:rPr lang="en-US" altLang="ko-KR" dirty="0" smtClean="0"/>
              <a:t>12,000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항공원</a:t>
            </a:r>
            <a:r>
              <a:rPr lang="ko-KR" altLang="en-US" dirty="0" smtClean="0"/>
              <a:t> 가격 샘플을 이용해서 항공권 예측 모델을 만들어 냈다</a:t>
            </a:r>
            <a:endParaRPr lang="en-US" altLang="ko-KR" dirty="0" smtClean="0"/>
          </a:p>
          <a:p>
            <a:r>
              <a:rPr lang="ko-KR" altLang="en-US" dirty="0" smtClean="0"/>
              <a:t>항공사들이 가격을 결정할 때 고려하는 계절 수요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체류 조건부 할인의 개수 등은 알 필요가 없다</a:t>
            </a:r>
            <a:endParaRPr lang="en-US" altLang="ko-KR" dirty="0" smtClean="0"/>
          </a:p>
          <a:p>
            <a:r>
              <a:rPr lang="ko-KR" altLang="en-US" dirty="0" smtClean="0"/>
              <a:t>그냥 결과가 그랬다</a:t>
            </a:r>
            <a:endParaRPr lang="en-US" altLang="ko-KR" dirty="0" smtClean="0"/>
          </a:p>
          <a:p>
            <a:r>
              <a:rPr lang="ko-KR" altLang="en-US" dirty="0" smtClean="0"/>
              <a:t>추후 </a:t>
            </a:r>
            <a:r>
              <a:rPr lang="ko-KR" altLang="en-US" dirty="0" err="1" smtClean="0"/>
              <a:t>페어캐스트라는</a:t>
            </a:r>
            <a:r>
              <a:rPr lang="ko-KR" altLang="en-US" dirty="0" smtClean="0"/>
              <a:t> 서비스를 개발했고 중고차 등등에 예측모델을 적용하다가 </a:t>
            </a:r>
            <a:r>
              <a:rPr lang="en-US" altLang="ko-KR" dirty="0" smtClean="0"/>
              <a:t>ms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bing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억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천만 달러에 인수 되었다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빅데이터는</a:t>
            </a:r>
            <a:r>
              <a:rPr lang="ko-KR" altLang="en-US" dirty="0" smtClean="0"/>
              <a:t> 꼭 거창하게 시작할 필요 없다</a:t>
            </a:r>
            <a:endParaRPr lang="en-US" altLang="ko-KR" dirty="0" smtClean="0"/>
          </a:p>
          <a:p>
            <a:r>
              <a:rPr lang="en-US" altLang="ko-KR" dirty="0" err="1" smtClean="0"/>
              <a:t>Etzioni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41</a:t>
            </a:r>
            <a:r>
              <a:rPr lang="ko-KR" altLang="en-US" dirty="0" smtClean="0"/>
              <a:t>일간의 여행 웹 사이드에서 긁어낸 </a:t>
            </a:r>
            <a:r>
              <a:rPr lang="en-US" altLang="ko-KR" dirty="0" smtClean="0"/>
              <a:t>12,000</a:t>
            </a:r>
            <a:r>
              <a:rPr lang="ko-KR" altLang="en-US" dirty="0" smtClean="0"/>
              <a:t>개의 </a:t>
            </a:r>
            <a:r>
              <a:rPr lang="ko-KR" altLang="en-US" dirty="0" err="1" smtClean="0"/>
              <a:t>항공원</a:t>
            </a:r>
            <a:r>
              <a:rPr lang="ko-KR" altLang="en-US" dirty="0" smtClean="0"/>
              <a:t> 가격 샘플을 이용해서 항공권 예측 모델을 만들어 냈다</a:t>
            </a:r>
            <a:endParaRPr lang="en-US" altLang="ko-KR" dirty="0" smtClean="0"/>
          </a:p>
          <a:p>
            <a:r>
              <a:rPr lang="ko-KR" altLang="en-US" dirty="0" smtClean="0"/>
              <a:t>항공사들이 가격을 결정할 때 고려하는 계절 수요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체류 조건부 할인의 개수 등은 알 필요가 없다</a:t>
            </a:r>
            <a:endParaRPr lang="en-US" altLang="ko-KR" dirty="0" smtClean="0"/>
          </a:p>
          <a:p>
            <a:r>
              <a:rPr lang="ko-KR" altLang="en-US" dirty="0" smtClean="0"/>
              <a:t>그냥 결과가 그랬다</a:t>
            </a:r>
            <a:endParaRPr lang="en-US" altLang="ko-KR" dirty="0" smtClean="0"/>
          </a:p>
          <a:p>
            <a:r>
              <a:rPr lang="ko-KR" altLang="en-US" dirty="0" smtClean="0"/>
              <a:t>추후 </a:t>
            </a:r>
            <a:r>
              <a:rPr lang="ko-KR" altLang="en-US" dirty="0" err="1" smtClean="0"/>
              <a:t>페어캐스트라는</a:t>
            </a:r>
            <a:r>
              <a:rPr lang="ko-KR" altLang="en-US" dirty="0" smtClean="0"/>
              <a:t> 서비스를 개발했고 중고차 등등에 예측모델을 적용하다가 </a:t>
            </a:r>
            <a:r>
              <a:rPr lang="en-US" altLang="ko-KR" dirty="0" smtClean="0"/>
              <a:t>ms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bing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1</a:t>
            </a:r>
            <a:r>
              <a:rPr lang="ko-KR" altLang="en-US" dirty="0" smtClean="0"/>
              <a:t>억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smtClean="0"/>
              <a:t>천만 달러에 인수 되었다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초점이 맞는지 맞지 않는지 고민할 필요 없이 일단 찍고 봐</a:t>
            </a:r>
            <a:endParaRPr lang="en-US" altLang="ko-KR" dirty="0" smtClean="0"/>
          </a:p>
          <a:p>
            <a:r>
              <a:rPr lang="ko-KR" altLang="en-US" dirty="0" smtClean="0"/>
              <a:t>초점은 나중에 맞추는</a:t>
            </a:r>
            <a:r>
              <a:rPr lang="ko-KR" altLang="en-US" baseline="0" dirty="0" smtClean="0"/>
              <a:t>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데이터의 </a:t>
            </a:r>
            <a:r>
              <a:rPr lang="ko-KR" altLang="en-US" baseline="0" dirty="0" err="1" smtClean="0"/>
              <a:t>재사용성이</a:t>
            </a:r>
            <a:r>
              <a:rPr lang="ko-KR" altLang="en-US" baseline="0" dirty="0" smtClean="0"/>
              <a:t> 중요하다는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빅데이터가</a:t>
            </a:r>
            <a:r>
              <a:rPr lang="ko-KR" altLang="en-US" baseline="0" dirty="0" smtClean="0"/>
              <a:t> 절대적으로 엄청난 규모의 데이터가 아니어도 되며 오히려 상대적 개념에 가깝다는 사실을 알려줌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초점이 맞는지 맞지 않는지 고민할 필요 없이 일단 찍고 봐</a:t>
            </a:r>
            <a:endParaRPr lang="en-US" altLang="ko-KR" dirty="0" smtClean="0"/>
          </a:p>
          <a:p>
            <a:r>
              <a:rPr lang="ko-KR" altLang="en-US" dirty="0" smtClean="0"/>
              <a:t>초점은 나중에 맞추는</a:t>
            </a:r>
            <a:r>
              <a:rPr lang="ko-KR" altLang="en-US" baseline="0" dirty="0" smtClean="0"/>
              <a:t>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데이터의 </a:t>
            </a:r>
            <a:r>
              <a:rPr lang="ko-KR" altLang="en-US" baseline="0" dirty="0" err="1" smtClean="0"/>
              <a:t>재사용성이</a:t>
            </a:r>
            <a:r>
              <a:rPr lang="ko-KR" altLang="en-US" baseline="0" dirty="0" smtClean="0"/>
              <a:t> 중요하다는 것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그리고 </a:t>
            </a:r>
            <a:r>
              <a:rPr lang="ko-KR" altLang="en-US" baseline="0" dirty="0" err="1" smtClean="0"/>
              <a:t>빅데이터가</a:t>
            </a:r>
            <a:r>
              <a:rPr lang="ko-KR" altLang="en-US" baseline="0" dirty="0" smtClean="0"/>
              <a:t> 절대적으로 엄청난 규모의 데이터가 아니어도 되며 오히려 상대적 개념에 가깝다는 사실을 알려줌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우리 부서에 경영학과 출신 개발자 친구가 하나 있는데</a:t>
            </a:r>
            <a:r>
              <a:rPr lang="en-US" altLang="ko-KR" dirty="0" smtClean="0"/>
              <a:t>…</a:t>
            </a:r>
          </a:p>
          <a:p>
            <a:r>
              <a:rPr lang="en-US" altLang="ko-KR" dirty="0" smtClean="0"/>
              <a:t>“</a:t>
            </a:r>
            <a:r>
              <a:rPr lang="ko-KR" altLang="en-US" dirty="0" smtClean="0"/>
              <a:t>경영학과에서는 뭐 배우니</a:t>
            </a:r>
            <a:r>
              <a:rPr lang="en-US" altLang="ko-KR" dirty="0" smtClean="0"/>
              <a:t>?” </a:t>
            </a:r>
            <a:r>
              <a:rPr lang="ko-KR" altLang="en-US" dirty="0" smtClean="0"/>
              <a:t>라고 물으니 다 배운다고 하더군요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인사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재무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통계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정보시스템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등등등</a:t>
            </a:r>
            <a:r>
              <a:rPr lang="en-US" altLang="ko-KR" baseline="0" dirty="0" smtClean="0"/>
              <a:t>…</a:t>
            </a:r>
          </a:p>
          <a:p>
            <a:r>
              <a:rPr lang="ko-KR" altLang="en-US" dirty="0" smtClean="0"/>
              <a:t>저는 여러분들보다 정보시스템을 제외한 나머지 분야에 대해서 지식이 거의 없으니 </a:t>
            </a:r>
            <a:r>
              <a:rPr lang="ko-KR" altLang="en-US" dirty="0" err="1" smtClean="0"/>
              <a:t>부쉬맨정도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될거구요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여러분들인 스마트한 지식인 정도 수준이겠죠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그렇다면 </a:t>
            </a:r>
            <a:r>
              <a:rPr lang="ko-KR" altLang="en-US" dirty="0" err="1" smtClean="0"/>
              <a:t>빅데이터에</a:t>
            </a:r>
            <a:r>
              <a:rPr lang="ko-KR" altLang="en-US" dirty="0" smtClean="0"/>
              <a:t> 있어서는 </a:t>
            </a:r>
            <a:r>
              <a:rPr lang="ko-KR" altLang="en-US" dirty="0" smtClean="0"/>
              <a:t>어떨까요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저는 </a:t>
            </a:r>
            <a:r>
              <a:rPr lang="ko-KR" altLang="en-US" dirty="0" err="1" smtClean="0"/>
              <a:t>빅데이터를</a:t>
            </a:r>
            <a:r>
              <a:rPr lang="ko-KR" altLang="en-US" dirty="0" smtClean="0"/>
              <a:t> 전문적으로 다루는 </a:t>
            </a:r>
            <a:r>
              <a:rPr lang="en-US" altLang="ko-KR" dirty="0" smtClean="0"/>
              <a:t>data</a:t>
            </a:r>
            <a:r>
              <a:rPr lang="en-US" altLang="ko-KR" baseline="0" dirty="0" smtClean="0"/>
              <a:t> scientist</a:t>
            </a:r>
            <a:r>
              <a:rPr lang="ko-KR" altLang="en-US" baseline="0" dirty="0" smtClean="0"/>
              <a:t>같은 사람이 </a:t>
            </a:r>
            <a:r>
              <a:rPr lang="ko-KR" altLang="en-US" baseline="0" dirty="0" err="1" smtClean="0"/>
              <a:t>아니기때문에</a:t>
            </a:r>
            <a:endParaRPr lang="en-US" altLang="ko-KR" dirty="0" smtClean="0"/>
          </a:p>
          <a:p>
            <a:r>
              <a:rPr lang="ko-KR" altLang="en-US" dirty="0" smtClean="0"/>
              <a:t>저는 역시 </a:t>
            </a:r>
            <a:r>
              <a:rPr lang="ko-KR" altLang="en-US" dirty="0" err="1" smtClean="0"/>
              <a:t>부쉬맨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수준이구요</a:t>
            </a:r>
            <a:r>
              <a:rPr lang="en-US" altLang="ko-KR" dirty="0" smtClean="0"/>
              <a:t>~ ^^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여러분들은 네안데르탈인입니다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제가 여러분들 시각에서 좀더 친근하게 </a:t>
            </a:r>
            <a:r>
              <a:rPr lang="ko-KR" altLang="en-US" baseline="0" dirty="0" err="1" smtClean="0"/>
              <a:t>빅데이터를</a:t>
            </a:r>
            <a:r>
              <a:rPr lang="ko-KR" altLang="en-US" baseline="0" dirty="0" smtClean="0"/>
              <a:t> 설명할 수 있지 않을까요</a:t>
            </a:r>
            <a:r>
              <a:rPr lang="en-US" altLang="ko-KR" baseline="0" dirty="0" smtClean="0"/>
              <a:t>? </a:t>
            </a:r>
            <a:r>
              <a:rPr lang="en-US" altLang="ko-KR" baseline="0" dirty="0" smtClean="0"/>
              <a:t>^^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부쉬맨</a:t>
            </a:r>
            <a:r>
              <a:rPr lang="ko-KR" altLang="en-US" baseline="0" dirty="0" smtClean="0"/>
              <a:t> 차별이라고 생각하지는 말아주세요</a:t>
            </a:r>
            <a:r>
              <a:rPr lang="en-US" altLang="ko-KR" baseline="0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</a:t>
            </a:r>
            <a:r>
              <a:rPr lang="en-US" altLang="ko-KR" dirty="0" smtClean="0"/>
              <a:t>!!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오늘 어려운 시간 </a:t>
            </a:r>
            <a:r>
              <a:rPr lang="ko-KR" altLang="en-US" dirty="0" err="1" smtClean="0"/>
              <a:t>내서서</a:t>
            </a:r>
            <a:r>
              <a:rPr lang="ko-KR" altLang="en-US" dirty="0" smtClean="0"/>
              <a:t> 저의 강의를 들으러 오셨죠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그렇다면 그 시간 낭비되지 않게 </a:t>
            </a:r>
            <a:r>
              <a:rPr lang="ko-KR" altLang="en-US" dirty="0" err="1" smtClean="0"/>
              <a:t>어떤점을</a:t>
            </a:r>
            <a:r>
              <a:rPr lang="ko-KR" altLang="en-US" dirty="0" smtClean="0"/>
              <a:t> 꼭 알고 </a:t>
            </a:r>
            <a:r>
              <a:rPr lang="ko-KR" altLang="en-US" dirty="0" err="1" smtClean="0"/>
              <a:t>가야한다는</a:t>
            </a:r>
            <a:r>
              <a:rPr lang="ko-KR" altLang="en-US" dirty="0" smtClean="0"/>
              <a:t> 것쯤은 정리해 </a:t>
            </a:r>
            <a:r>
              <a:rPr lang="ko-KR" altLang="en-US" dirty="0" err="1" smtClean="0"/>
              <a:t>주는게</a:t>
            </a:r>
            <a:r>
              <a:rPr lang="ko-KR" altLang="en-US" dirty="0" smtClean="0"/>
              <a:t> </a:t>
            </a:r>
            <a:r>
              <a:rPr lang="ko-KR" altLang="en-US" dirty="0" smtClean="0"/>
              <a:t>도리겠죠</a:t>
            </a:r>
            <a:r>
              <a:rPr lang="en-US" altLang="ko-KR" dirty="0" smtClean="0"/>
              <a:t>?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시스템 </a:t>
            </a:r>
            <a:r>
              <a:rPr lang="ko-KR" altLang="en-US" dirty="0" err="1" smtClean="0"/>
              <a:t>구조등에</a:t>
            </a:r>
            <a:r>
              <a:rPr lang="ko-KR" altLang="en-US" dirty="0" smtClean="0"/>
              <a:t> 대해서 깊게 관심이 있는 친구들이 있을</a:t>
            </a:r>
            <a:r>
              <a:rPr lang="ko-KR" altLang="en-US" baseline="0" dirty="0" smtClean="0"/>
              <a:t> 수도 있는데</a:t>
            </a:r>
            <a:r>
              <a:rPr lang="en-US" altLang="ko-KR" baseline="0" dirty="0" smtClean="0"/>
              <a:t>…</a:t>
            </a:r>
          </a:p>
          <a:p>
            <a:r>
              <a:rPr lang="ko-KR" altLang="en-US" baseline="0" dirty="0" smtClean="0"/>
              <a:t>오늘 그런 부분은 다루지 않아요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제가 여러분을 단숨에 재우는 마법을 부릴 수 있는데요</a:t>
            </a:r>
            <a:endParaRPr lang="en-US" altLang="ko-KR" baseline="0" dirty="0" smtClean="0"/>
          </a:p>
          <a:p>
            <a:r>
              <a:rPr lang="ko-KR" altLang="en-US" baseline="0" dirty="0" smtClean="0"/>
              <a:t>아마도 시스템 구조와 구축 </a:t>
            </a:r>
            <a:r>
              <a:rPr lang="ko-KR" altLang="en-US" baseline="0" dirty="0" err="1" smtClean="0"/>
              <a:t>실무등에</a:t>
            </a:r>
            <a:r>
              <a:rPr lang="ko-KR" altLang="en-US" baseline="0" dirty="0" smtClean="0"/>
              <a:t> 대해서 시시콜콜 떠들면 한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명중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명 </a:t>
            </a:r>
            <a:r>
              <a:rPr lang="en-US" altLang="ko-KR" baseline="0" dirty="0" smtClean="0"/>
              <a:t>~ 9</a:t>
            </a:r>
            <a:r>
              <a:rPr lang="ko-KR" altLang="en-US" baseline="0" dirty="0" smtClean="0"/>
              <a:t>명은 주무시지 않을까 싶네요 </a:t>
            </a:r>
            <a:r>
              <a:rPr lang="en-US" altLang="ko-KR" baseline="0" dirty="0" smtClean="0"/>
              <a:t>^^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데이터를 분석하다 보면 단순한 방식보다는 </a:t>
            </a:r>
            <a:r>
              <a:rPr lang="ko-KR" altLang="en-US" baseline="0" dirty="0" err="1" smtClean="0"/>
              <a:t>여러가지</a:t>
            </a:r>
            <a:r>
              <a:rPr lang="ko-KR" altLang="en-US" baseline="0" dirty="0" smtClean="0"/>
              <a:t> 알고리즘을 접목하는 경우가 많은데요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오늘은 그런 골치 아픈 주제에 대해서 이야기 하는 자리도 아닙니다</a:t>
            </a:r>
            <a:r>
              <a:rPr lang="en-US" altLang="ko-KR" baseline="0" dirty="0" smtClean="0"/>
              <a:t>. ^^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분할 정복은 알고리즘에서도 사용되고</a:t>
            </a:r>
            <a:endParaRPr lang="en-US" altLang="ko-KR" dirty="0" smtClean="0"/>
          </a:p>
          <a:p>
            <a:r>
              <a:rPr lang="ko-KR" altLang="en-US" dirty="0" smtClean="0"/>
              <a:t>문제를 접근하고 푸는 방법으로도 많이 애용되는데요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말 그대로 나누어서 각각을 정복하는 기법을 말합니다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우린 </a:t>
            </a:r>
            <a:r>
              <a:rPr lang="en-US" altLang="ko-KR" dirty="0" smtClean="0"/>
              <a:t>Big</a:t>
            </a:r>
            <a:r>
              <a:rPr lang="en-US" altLang="ko-KR" baseline="0" dirty="0" smtClean="0"/>
              <a:t> + Data</a:t>
            </a:r>
            <a:r>
              <a:rPr lang="ko-KR" altLang="en-US" baseline="0" dirty="0" smtClean="0"/>
              <a:t>로 한번 나누어 보죠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BCD24-FD72-452C-8969-09628A5F2BDD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ctrTitle" hasCustomPrompt="1"/>
          </p:nvPr>
        </p:nvSpPr>
        <p:spPr>
          <a:xfrm>
            <a:off x="252000" y="308691"/>
            <a:ext cx="86400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문서의 제목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45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5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</a:t>
            </a:r>
            <a:r>
              <a:rPr lang="en-US" altLang="ko-KR" sz="4500" baseline="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45pt</a:t>
            </a:r>
            <a:endParaRPr lang="ko-KR" altLang="en-US" dirty="0"/>
          </a:p>
        </p:txBody>
      </p:sp>
      <p:sp>
        <p:nvSpPr>
          <p:cNvPr id="4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252000" y="2291708"/>
            <a:ext cx="8640000" cy="110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00" baseline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457200" indent="0" algn="ctr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작성자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소속팀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상위부서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10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나눔바른고딕</a:t>
            </a: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R, 10pt</a:t>
            </a:r>
          </a:p>
          <a:p>
            <a:pPr>
              <a:lnSpc>
                <a:spcPct val="150000"/>
              </a:lnSpc>
            </a:pPr>
            <a:r>
              <a:rPr lang="ko-KR" altLang="en-US" sz="10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7393412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74638"/>
            <a:ext cx="8640000" cy="338400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1" hangingPunct="1">
              <a:spcBef>
                <a:spcPct val="0"/>
              </a:spcBef>
              <a:buNone/>
              <a:defRPr lang="ko-KR" altLang="en-US" sz="1600" b="1" kern="12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defRPr>
            </a:lvl1pPr>
          </a:lstStyle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4525963"/>
          </a:xfrm>
          <a:prstGeom prst="rect">
            <a:avLst/>
          </a:prstGeom>
        </p:spPr>
        <p:txBody>
          <a:bodyPr/>
          <a:lstStyle>
            <a:lvl1pPr marL="0" indent="-1800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400" b="1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180000" indent="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200" b="0" kern="1200" baseline="0">
                <a:ln>
                  <a:noFill/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360000" indent="0">
              <a:lnSpc>
                <a:spcPct val="150000"/>
              </a:lnSpc>
              <a:spcBef>
                <a:spcPts val="30"/>
              </a:spcBef>
              <a:buFontTx/>
              <a:buNone/>
              <a:defRPr sz="1000">
                <a:solidFill>
                  <a:schemeClr val="bg1"/>
                </a:solidFill>
              </a:defRPr>
            </a:lvl3pPr>
            <a:lvl4pPr marL="540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4pPr>
            <a:lvl5pPr marL="64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5pPr>
            <a:lvl6pPr marL="828000" indent="0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36521996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챕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1.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챕터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제목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: </a:t>
            </a:r>
            <a:r>
              <a:rPr lang="ko-KR" altLang="en-US" sz="3600" dirty="0" err="1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나눔바른고딕</a:t>
            </a:r>
            <a:r>
              <a:rPr lang="ko-KR" altLang="en-US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R, 36pt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02361055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일반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일반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빅데이터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시대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2294794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대외비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대외비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14559080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기밀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98748"/>
            <a:ext cx="8640000" cy="338554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 sz="1600" b="1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b="1" dirty="0" smtClean="0">
                <a:solidFill>
                  <a:schemeClr val="bg1"/>
                </a:solidFill>
              </a:rPr>
              <a:t>1.1  </a:t>
            </a:r>
            <a:r>
              <a:rPr lang="ko-KR" altLang="ko-KR" sz="1600" b="1" dirty="0" smtClean="0">
                <a:solidFill>
                  <a:schemeClr val="bg1"/>
                </a:solidFill>
              </a:rPr>
              <a:t>페이지 제목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: </a:t>
            </a:r>
            <a:r>
              <a:rPr lang="ko-KR" altLang="ko-KR" sz="1600" b="1" dirty="0" err="1" smtClean="0">
                <a:solidFill>
                  <a:schemeClr val="bg1"/>
                </a:solidFill>
              </a:rPr>
              <a:t>나눔바른고딕</a:t>
            </a:r>
            <a:r>
              <a:rPr lang="en-US" altLang="ko-KR" sz="1600" b="1" dirty="0" smtClean="0">
                <a:solidFill>
                  <a:schemeClr val="bg1"/>
                </a:solidFill>
              </a:rPr>
              <a:t> B, 16pt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cxnSp>
        <p:nvCxnSpPr>
          <p:cNvPr id="10" name="직선 연결선 9"/>
          <p:cNvCxnSpPr/>
          <p:nvPr userDrawn="1"/>
        </p:nvCxnSpPr>
        <p:spPr>
          <a:xfrm>
            <a:off x="332385" y="223729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32385" y="979140"/>
            <a:ext cx="8460000" cy="1588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>
          <a:xfrm>
            <a:off x="7965446" y="203669"/>
            <a:ext cx="928694" cy="250583"/>
          </a:xfrm>
          <a:prstGeom prst="rect">
            <a:avLst/>
          </a:prstGeom>
          <a:noFill/>
        </p:spPr>
        <p:txBody>
          <a:bodyPr wrap="square" lIns="99569" tIns="49785" rIns="99569" bIns="49785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ko-KR" altLang="en-US" sz="750" spc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기밀</a:t>
            </a:r>
            <a:endParaRPr lang="en-US" altLang="ko-KR" sz="750" spc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240954" y="6428953"/>
            <a:ext cx="2781319" cy="2508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bg1"/>
                </a:solidFill>
                <a:latin typeface="PF Din Text Cond Pro Medium" pitchFamily="2" charset="0"/>
                <a:ea typeface="Rix고딕 M" pitchFamily="18" charset="-127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0BB0C5-6955-4F9B-BA60-58E2367A55EF}" type="slidenum">
              <a:rPr kumimoji="0" lang="ko-KR" altLang="en-US" sz="800" b="0" i="0" u="none" strike="noStrike" kern="1200" cap="none" spc="50" normalizeH="0" baseline="0" noProof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 </a:t>
            </a:r>
            <a:r>
              <a:rPr kumimoji="0" lang="en-US" altLang="ko-KR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/ </a:t>
            </a:r>
            <a:r>
              <a:rPr kumimoji="0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rPr>
              <a:t>파워포인트 문서 사용 안내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20000" cy="4525963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spc="0" baseline="0" smtClean="0">
                <a:solidFill>
                  <a:schemeClr val="bg1"/>
                </a:solidFill>
                <a:latin typeface="+mn-lt"/>
                <a:ea typeface="+mn-ea"/>
              </a:defRPr>
            </a:lvl1pPr>
            <a:lvl2pPr marL="180000" indent="-180000" algn="l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2pPr>
            <a:lvl3pPr marL="360000" indent="-180000" algn="l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>
                <a:solidFill>
                  <a:schemeClr val="bg1"/>
                </a:solidFill>
              </a:defRPr>
            </a:lvl3pPr>
            <a:lvl4pPr marL="648000" indent="-180000" algn="l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spc="0">
                <a:solidFill>
                  <a:schemeClr val="bg1"/>
                </a:solidFill>
                <a:latin typeface="+mn-lt"/>
                <a:ea typeface="+mn-ea"/>
              </a:defRPr>
            </a:lvl4pPr>
            <a:lvl5pPr marL="648000" indent="108000" algn="l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>
                <a:solidFill>
                  <a:schemeClr val="bg1"/>
                </a:solidFill>
              </a:defRPr>
            </a:lvl5pPr>
            <a:lvl6pPr marL="900000" indent="0" algn="l">
              <a:lnSpc>
                <a:spcPct val="150000"/>
              </a:lnSpc>
              <a:spcBef>
                <a:spcPts val="10"/>
              </a:spcBef>
              <a:buFontTx/>
              <a:buNone/>
              <a:defRPr sz="1000">
                <a:solidFill>
                  <a:schemeClr val="bg1"/>
                </a:solidFill>
              </a:defRPr>
            </a:lvl6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altLang="ko-KR" dirty="0" smtClean="0"/>
          </a:p>
          <a:p>
            <a:pPr lvl="5"/>
            <a:r>
              <a:rPr lang="ko-KR" altLang="en-US" dirty="0" smtClean="0"/>
              <a:t>여섯째 수준</a:t>
            </a:r>
            <a:endParaRPr lang="en-US" altLang="ko-KR" dirty="0" smtClean="0"/>
          </a:p>
          <a:p>
            <a:pPr lvl="4"/>
            <a:endParaRPr lang="ko-KR" altLang="en-US" dirty="0" smtClean="0"/>
          </a:p>
        </p:txBody>
      </p:sp>
    </p:spTree>
    <p:extLst>
      <p:ext uri="{BB962C8B-B14F-4D97-AF65-F5344CB8AC3E}">
        <p14:creationId xmlns="" xmlns:p14="http://schemas.microsoft.com/office/powerpoint/2010/main" val="22294794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마지막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52000" y="2375786"/>
            <a:ext cx="8640000" cy="648000"/>
          </a:xfrm>
          <a:prstGeom prst="rect">
            <a:avLst/>
          </a:prstGeom>
        </p:spPr>
        <p:txBody>
          <a:bodyPr/>
          <a:lstStyle>
            <a:lvl1pPr algn="l">
              <a:defRPr lang="en-US" altLang="ko-KR" sz="3600" b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4500" dirty="0" smtClean="0">
                <a:solidFill>
                  <a:srgbClr val="FFFFFF"/>
                </a:solidFill>
                <a:latin typeface="나눔바른고딕"/>
                <a:ea typeface="나눔바른고딕"/>
              </a:rPr>
              <a:t>End of Document</a:t>
            </a:r>
            <a:endParaRPr lang="ko-KR" altLang="ko-KR" sz="4500" dirty="0">
              <a:solidFill>
                <a:srgbClr val="FFFFFF"/>
              </a:solidFill>
              <a:latin typeface="나눔바른고딕"/>
              <a:ea typeface="나눔바른고딕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99663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783" y="6452710"/>
            <a:ext cx="849602" cy="1584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013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72" r:id="rId2"/>
    <p:sldLayoutId id="2147483652" r:id="rId3"/>
    <p:sldLayoutId id="2147483670" r:id="rId4"/>
    <p:sldLayoutId id="2147483664" r:id="rId5"/>
    <p:sldLayoutId id="2147483671" r:id="rId6"/>
    <p:sldLayoutId id="2147483661" r:id="rId7"/>
  </p:sldLayoutIdLst>
  <p:transition>
    <p:fade thruBlk="1"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en.wikipedia.org/wiki/DIKW_Pyrami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embed/2D8oji5EKbM?rel=0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hyperlink" Target="http://some.co.kr/searchKeywordMap.html?keyword=%EA%B5%AD%EB%AF%BC%EC%97%AC%EB%8F%99%EC%83%9D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ranslate.google.com/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ea typeface="나눔바른고딕" panose="020B0603020101020101" pitchFamily="50" charset="-127"/>
              </a:rPr>
              <a:t>빅데이터</a:t>
            </a:r>
            <a:r>
              <a:rPr lang="ko-KR" altLang="en-US" dirty="0" smtClean="0">
                <a:ea typeface="나눔바른고딕" panose="020B0603020101020101" pitchFamily="50" charset="-127"/>
              </a:rPr>
              <a:t> 시대</a:t>
            </a:r>
            <a:endParaRPr lang="ko-KR" altLang="en-US" dirty="0">
              <a:ea typeface="나눔바른고딕" panose="020B060302010102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dirty="0" smtClean="0"/>
              <a:t>작 성 자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김 성 민</a:t>
            </a:r>
            <a:endParaRPr lang="ko-KR" altLang="en-US" sz="1600" dirty="0"/>
          </a:p>
        </p:txBody>
      </p:sp>
      <p:cxnSp>
        <p:nvCxnSpPr>
          <p:cNvPr id="4" name="직선 연결선 3"/>
          <p:cNvCxnSpPr/>
          <p:nvPr/>
        </p:nvCxnSpPr>
        <p:spPr>
          <a:xfrm>
            <a:off x="341771" y="2214554"/>
            <a:ext cx="34200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2544" y="6482288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8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ⓒ </a:t>
            </a:r>
            <a:r>
              <a:rPr lang="en-US" altLang="ko-KR" sz="8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NAVER Corp</a:t>
            </a: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635863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개</a:t>
            </a:r>
            <a:r>
              <a:rPr sz="2400" smtClean="0"/>
              <a:t>념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132739" y="4396095"/>
            <a:ext cx="2939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Divide and Conquer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87731" y="2391313"/>
            <a:ext cx="4956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0" dirty="0" smtClean="0">
                <a:solidFill>
                  <a:srgbClr val="2DB400"/>
                </a:solidFill>
              </a:rPr>
              <a:t>Big</a:t>
            </a:r>
            <a:r>
              <a:rPr lang="en-US" altLang="ko-KR" sz="8000" dirty="0" smtClean="0">
                <a:solidFill>
                  <a:schemeClr val="bg1"/>
                </a:solidFill>
              </a:rPr>
              <a:t> + </a:t>
            </a:r>
            <a:r>
              <a:rPr lang="en-US" altLang="ko-KR" sz="8000" dirty="0" smtClean="0">
                <a:solidFill>
                  <a:srgbClr val="FF0000"/>
                </a:solidFill>
              </a:rPr>
              <a:t>Data</a:t>
            </a:r>
            <a:endParaRPr lang="ko-KR" alt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786314" y="1357299"/>
            <a:ext cx="3500462" cy="435771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Big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30727" name="Picture 7" descr="D:\삭제예정\bigmac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4414" y="1214423"/>
            <a:ext cx="4660073" cy="4214842"/>
          </a:xfrm>
          <a:prstGeom prst="rect">
            <a:avLst/>
          </a:prstGeom>
          <a:noFill/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5357818" y="2571744"/>
            <a:ext cx="2245520" cy="2071677"/>
          </a:xfrm>
        </p:spPr>
        <p:txBody>
          <a:bodyPr/>
          <a:lstStyle/>
          <a:p>
            <a:pPr lvl="0" algn="ctr"/>
            <a:r>
              <a:rPr sz="8000" b="1" smtClean="0"/>
              <a:t>크다</a:t>
            </a:r>
            <a:r>
              <a:rPr lang="en-US" altLang="ko-K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 algn="ctr"/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/>
              <a:t>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1000100" y="2357430"/>
            <a:ext cx="69294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라틴어 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dătum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"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의 복수형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  <a:p>
            <a:pPr lvl="0" algn="ctr"/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  <a:p>
            <a:pPr lvl="0" algn="ctr"/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d</a:t>
            </a:r>
            <a:r>
              <a:rPr lang="en-US" altLang="ko-KR" sz="4000" dirty="0" smtClean="0">
                <a:solidFill>
                  <a:srgbClr val="2DB400"/>
                </a:solidFill>
                <a:latin typeface="+mn-ea"/>
              </a:rPr>
              <a:t>a</a:t>
            </a:r>
            <a:r>
              <a:rPr lang="vi-VN" altLang="ko-KR" sz="4000" dirty="0" smtClean="0">
                <a:solidFill>
                  <a:srgbClr val="2DB400"/>
                </a:solidFill>
                <a:latin typeface="+mn-ea"/>
              </a:rPr>
              <a:t>tum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  <a:latin typeface="+mn-ea"/>
              </a:rPr>
              <a:t>: </a:t>
            </a:r>
            <a:r>
              <a:rPr lang="ko-KR" altLang="en-US" sz="4000" dirty="0" smtClean="0">
                <a:solidFill>
                  <a:schemeClr val="bg1"/>
                </a:solidFill>
                <a:latin typeface="+mn-ea"/>
              </a:rPr>
              <a:t>사실로서 주어진 것</a:t>
            </a:r>
            <a:endParaRPr lang="en-US" altLang="ko-KR" sz="40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9552" y="1428020"/>
            <a:ext cx="3000396" cy="4286280"/>
          </a:xfrm>
          <a:prstGeom prst="rect">
            <a:avLst/>
          </a:prstGeo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059832" y="1556792"/>
            <a:ext cx="5317322" cy="2266586"/>
          </a:xfrm>
        </p:spPr>
        <p:txBody>
          <a:bodyPr/>
          <a:lstStyle/>
          <a:p>
            <a:pPr lvl="0"/>
            <a:r>
              <a:rPr lang="en-US" altLang="ko-KR" sz="2400" b="1" dirty="0">
                <a:latin typeface="+mn-ea"/>
              </a:rPr>
              <a:t>Lieutenant Commander </a:t>
            </a:r>
            <a:r>
              <a:rPr lang="en-US" altLang="ko-KR" sz="2400" b="1" dirty="0">
                <a:solidFill>
                  <a:srgbClr val="2DB400"/>
                </a:solidFill>
                <a:latin typeface="+mn-ea"/>
              </a:rPr>
              <a:t>Data</a:t>
            </a:r>
            <a:endParaRPr lang="en-US" altLang="ko-KR" sz="1800" b="1" dirty="0" smtClean="0">
              <a:solidFill>
                <a:srgbClr val="2DB400"/>
              </a:solidFill>
              <a:latin typeface="+mn-ea"/>
            </a:endParaRPr>
          </a:p>
          <a:p>
            <a:pPr lvl="0">
              <a:buFontTx/>
              <a:buChar char="-"/>
            </a:pPr>
            <a:r>
              <a:rPr sz="1800" dirty="0" smtClean="0">
                <a:latin typeface="+mn-ea"/>
              </a:rPr>
              <a:t> </a:t>
            </a:r>
            <a:r>
              <a:rPr sz="1800" dirty="0" err="1" smtClean="0">
                <a:latin typeface="+mn-ea"/>
              </a:rPr>
              <a:t>휴머노이드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 dirty="0" smtClean="0">
                <a:latin typeface="+mn-ea"/>
              </a:rPr>
              <a:t> 은하계의 대부분의 지식을 </a:t>
            </a:r>
            <a:r>
              <a:rPr sz="1800" dirty="0" err="1" smtClean="0">
                <a:latin typeface="+mn-ea"/>
              </a:rPr>
              <a:t>머릿</a:t>
            </a:r>
            <a:r>
              <a:rPr sz="1800" dirty="0" smtClean="0">
                <a:latin typeface="+mn-ea"/>
              </a:rPr>
              <a:t> 속에 담고 있음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 dirty="0">
                <a:latin typeface="+mn-ea"/>
              </a:rPr>
              <a:t> </a:t>
            </a:r>
            <a:r>
              <a:rPr sz="1800" dirty="0" smtClean="0">
                <a:latin typeface="+mn-ea"/>
              </a:rPr>
              <a:t>빠른 판단력과 종합적인 사고로 선장의 두뇌 역할</a:t>
            </a:r>
            <a:endParaRPr lang="en-US" altLang="ko-KR" sz="1800" dirty="0" smtClean="0">
              <a:latin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1026" name="Picture 2" descr="http://media-cache-ec0.pinimg.com/236x/94/f3/53/94f3538fc04e3d4314e325956b2f64c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437112"/>
            <a:ext cx="2247900" cy="1676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err="1" smtClean="0">
                <a:effectLst/>
              </a:rPr>
              <a:t>BigData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1000100" y="2534189"/>
            <a:ext cx="6929486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4000" dirty="0" smtClean="0">
                <a:solidFill>
                  <a:srgbClr val="2DB400"/>
                </a:solidFill>
                <a:latin typeface="+mn-ea"/>
              </a:rPr>
              <a:t>사실로 주어진 것들이</a:t>
            </a:r>
            <a:endParaRPr lang="en-US" altLang="ko-KR" sz="4000" dirty="0" smtClean="0">
              <a:solidFill>
                <a:srgbClr val="2DB400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dirty="0" smtClean="0">
                <a:solidFill>
                  <a:srgbClr val="2DB400"/>
                </a:solidFill>
                <a:latin typeface="+mn-ea"/>
              </a:rPr>
              <a:t>엄청 많다</a:t>
            </a:r>
            <a:r>
              <a:rPr lang="en-US" altLang="ko-KR" sz="4000" dirty="0" smtClean="0">
                <a:solidFill>
                  <a:srgbClr val="2DB400"/>
                </a:solidFill>
                <a:latin typeface="+mn-ea"/>
              </a:rPr>
              <a:t>!</a:t>
            </a:r>
            <a:endParaRPr lang="en-US" altLang="ko-KR" sz="4000" dirty="0" smtClean="0">
              <a:solidFill>
                <a:srgbClr val="2DB400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err="1" smtClean="0">
                <a:effectLst/>
              </a:rPr>
              <a:t>BigData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1000100" y="3078304"/>
            <a:ext cx="69294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4000" dirty="0" smtClean="0">
                <a:solidFill>
                  <a:srgbClr val="2DB400"/>
                </a:solidFill>
                <a:latin typeface="+mn-ea"/>
              </a:rPr>
              <a:t>3V</a:t>
            </a:r>
            <a:endParaRPr lang="en-US" altLang="ko-KR" sz="4000" dirty="0" smtClean="0">
              <a:solidFill>
                <a:srgbClr val="2DB400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584775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mtClean="0">
                <a:effectLst/>
              </a:rPr>
              <a:t>하루에 일어나는 일들</a:t>
            </a:r>
            <a:r>
              <a:rPr lang="en-US" dirty="0" smtClean="0">
                <a:effectLst/>
              </a:rPr>
              <a:t>…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pic>
        <p:nvPicPr>
          <p:cNvPr id="1026" name="Picture 2" descr="http://cfile5.uf.tistory.com/image/155928484D76497D30EC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44" y="1799613"/>
            <a:ext cx="1512168" cy="5184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2813532" y="1741975"/>
            <a:ext cx="5400600" cy="466956"/>
          </a:xfrm>
        </p:spPr>
        <p:txBody>
          <a:bodyPr/>
          <a:lstStyle/>
          <a:p>
            <a:pPr lvl="0"/>
            <a:r>
              <a:rPr lang="ko-KR" altLang="en-US" sz="1600" dirty="0" smtClean="0">
                <a:latin typeface="+mn-ea"/>
              </a:rPr>
              <a:t>하루에 </a:t>
            </a:r>
            <a:r>
              <a:rPr lang="en-US" altLang="ko-KR" sz="1600" dirty="0" smtClean="0">
                <a:solidFill>
                  <a:srgbClr val="2DB400"/>
                </a:solidFill>
                <a:latin typeface="+mn-ea"/>
              </a:rPr>
              <a:t>24 petabyte</a:t>
            </a:r>
            <a:r>
              <a:rPr lang="ko-KR" altLang="en-US" sz="1600" dirty="0" smtClean="0">
                <a:latin typeface="+mn-ea"/>
              </a:rPr>
              <a:t>의 사용자 정보 처리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028" name="Picture 4" descr="http://www.snowcollegenews.com/wp-content/uploads/2014/02/facebook-logo-reversed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24" y="2470627"/>
            <a:ext cx="1872208" cy="7043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/>
          <p:cNvSpPr txBox="1">
            <a:spLocks/>
          </p:cNvSpPr>
          <p:nvPr/>
        </p:nvSpPr>
        <p:spPr>
          <a:xfrm>
            <a:off x="2813532" y="2648731"/>
            <a:ext cx="5400600" cy="466956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0" indent="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+mn-ea"/>
              </a:rPr>
              <a:t>하루에 </a:t>
            </a:r>
            <a:r>
              <a:rPr lang="en-US" altLang="ko-KR" sz="1600" dirty="0" smtClean="0">
                <a:solidFill>
                  <a:srgbClr val="2DB400"/>
                </a:solidFill>
                <a:latin typeface="+mn-ea"/>
              </a:rPr>
              <a:t>30</a:t>
            </a:r>
            <a:r>
              <a:rPr lang="ko-KR" altLang="en-US" sz="1600" dirty="0" err="1" smtClean="0">
                <a:solidFill>
                  <a:srgbClr val="2DB400"/>
                </a:solidFill>
                <a:latin typeface="+mn-ea"/>
              </a:rPr>
              <a:t>억회</a:t>
            </a:r>
            <a:r>
              <a:rPr lang="ko-KR" altLang="en-US" sz="1600" dirty="0" smtClean="0">
                <a:solidFill>
                  <a:srgbClr val="2DB400"/>
                </a:solidFill>
                <a:latin typeface="+mn-ea"/>
              </a:rPr>
              <a:t> 이상</a:t>
            </a:r>
            <a:r>
              <a:rPr lang="ko-KR" altLang="en-US" sz="1600" dirty="0" smtClean="0">
                <a:latin typeface="+mn-ea"/>
              </a:rPr>
              <a:t>의 </a:t>
            </a:r>
            <a:r>
              <a:rPr lang="en-US" altLang="ko-KR" sz="1600" dirty="0" smtClean="0">
                <a:latin typeface="+mn-ea"/>
              </a:rPr>
              <a:t>activity</a:t>
            </a:r>
            <a:r>
              <a:rPr lang="ko-KR" altLang="en-US" sz="1600" dirty="0" smtClean="0">
                <a:latin typeface="+mn-ea"/>
              </a:rPr>
              <a:t>발생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034" name="Picture 10" descr="http://www.youtube.com/yt/brand/media/image/YouTube-logo-ligh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639" y="3254143"/>
            <a:ext cx="1823378" cy="11345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2813532" y="3555487"/>
            <a:ext cx="5400600" cy="466956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0" indent="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+mn-ea"/>
              </a:rPr>
              <a:t>하루에 </a:t>
            </a:r>
            <a:r>
              <a:rPr lang="en-US" altLang="ko-KR" sz="1600" dirty="0">
                <a:solidFill>
                  <a:srgbClr val="2DB400"/>
                </a:solidFill>
                <a:latin typeface="+mn-ea"/>
              </a:rPr>
              <a:t>86,400</a:t>
            </a:r>
            <a:r>
              <a:rPr lang="ko-KR" altLang="en-US" sz="1600" dirty="0">
                <a:solidFill>
                  <a:srgbClr val="2DB400"/>
                </a:solidFill>
                <a:latin typeface="+mn-ea"/>
              </a:rPr>
              <a:t>시간 </a:t>
            </a:r>
            <a:r>
              <a:rPr lang="ko-KR" altLang="en-US" sz="1600" dirty="0" smtClean="0">
                <a:solidFill>
                  <a:srgbClr val="2DB400"/>
                </a:solidFill>
                <a:latin typeface="+mn-ea"/>
              </a:rPr>
              <a:t>분량의 동영상</a:t>
            </a:r>
            <a:r>
              <a:rPr lang="ko-KR" altLang="en-US" sz="1600" dirty="0" smtClean="0">
                <a:latin typeface="+mn-ea"/>
              </a:rPr>
              <a:t>이 사용자에 의해 </a:t>
            </a:r>
            <a:r>
              <a:rPr lang="ko-KR" altLang="en-US" sz="1600" dirty="0" err="1" smtClean="0">
                <a:latin typeface="+mn-ea"/>
              </a:rPr>
              <a:t>업로드됨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036" name="Picture 12" descr="http://img1.wikia.nocookie.net/__cb20111114180909/halofanon/images/1/1a/Twitte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94" y="4465872"/>
            <a:ext cx="1712068" cy="463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2813532" y="4462242"/>
            <a:ext cx="5400600" cy="466956"/>
          </a:xfrm>
          <a:prstGeom prst="rect">
            <a:avLst/>
          </a:prstGeom>
        </p:spPr>
        <p:txBody>
          <a:bodyPr/>
          <a:lstStyle>
            <a:lvl1pPr marL="0" indent="0" algn="l" defTabSz="180000" rtl="0" eaLnBrk="1" latinLnBrk="1" hangingPunct="1">
              <a:lnSpc>
                <a:spcPct val="150000"/>
              </a:lnSpc>
              <a:spcBef>
                <a:spcPts val="300"/>
              </a:spcBef>
              <a:buFontTx/>
              <a:buNone/>
              <a:tabLst>
                <a:tab pos="180000" algn="l"/>
              </a:tabLst>
              <a:defRPr lang="ko-KR" altLang="en-US" sz="1000" b="0" i="0" kern="1200" spc="0" baseline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eriod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lt"/>
              <a:buAutoNum type="arabicParenR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648000" indent="-18000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 typeface="+mj-ea"/>
              <a:buAutoNum type="circleNumDbPlain"/>
              <a:defRPr sz="1000" b="0" i="0" kern="1200" spc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648000" indent="108000" algn="l" defTabSz="914400" rtl="0" eaLnBrk="1" latinLnBrk="1" hangingPunct="1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900000" indent="0" algn="l" defTabSz="914400" rtl="0" eaLnBrk="1" latinLnBrk="1" hangingPunct="1">
              <a:lnSpc>
                <a:spcPct val="150000"/>
              </a:lnSpc>
              <a:spcBef>
                <a:spcPts val="10"/>
              </a:spcBef>
              <a:buFontTx/>
              <a:buNone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 smtClean="0">
                <a:latin typeface="+mn-ea"/>
              </a:rPr>
              <a:t>하루에 </a:t>
            </a:r>
            <a:r>
              <a:rPr lang="en-US" altLang="ko-KR" sz="1600" dirty="0" smtClean="0">
                <a:solidFill>
                  <a:srgbClr val="2DB400"/>
                </a:solidFill>
                <a:latin typeface="+mn-ea"/>
              </a:rPr>
              <a:t>4</a:t>
            </a:r>
            <a:r>
              <a:rPr lang="ko-KR" altLang="en-US" sz="1600" dirty="0" err="1" smtClean="0">
                <a:solidFill>
                  <a:srgbClr val="2DB400"/>
                </a:solidFill>
                <a:latin typeface="+mn-ea"/>
              </a:rPr>
              <a:t>억건</a:t>
            </a:r>
            <a:r>
              <a:rPr lang="ko-KR" altLang="en-US" sz="1600" dirty="0" smtClean="0">
                <a:solidFill>
                  <a:srgbClr val="2DB400"/>
                </a:solidFill>
                <a:latin typeface="+mn-ea"/>
              </a:rPr>
              <a:t> 이상</a:t>
            </a:r>
            <a:r>
              <a:rPr lang="ko-KR" altLang="en-US" sz="1600" dirty="0" smtClean="0">
                <a:latin typeface="+mn-ea"/>
              </a:rPr>
              <a:t>의 </a:t>
            </a:r>
            <a:r>
              <a:rPr lang="ko-KR" altLang="en-US" sz="1600" dirty="0" err="1" smtClean="0">
                <a:latin typeface="+mn-ea"/>
              </a:rPr>
              <a:t>트윗이</a:t>
            </a:r>
            <a:r>
              <a:rPr lang="ko-KR" altLang="en-US" sz="1600" dirty="0" smtClean="0">
                <a:latin typeface="+mn-ea"/>
              </a:rPr>
              <a:t> 발생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2" name="그림 11" descr="jeo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4942" y="4083283"/>
            <a:ext cx="4428521" cy="277471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871274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/>
              <a:t>빅데이터를</a:t>
            </a:r>
            <a:r>
              <a:rPr lang="ko-KR" altLang="en-US" sz="2400" dirty="0"/>
              <a:t> 구분하는 기준 </a:t>
            </a:r>
            <a:r>
              <a:rPr lang="en-US" altLang="ko-KR" sz="2400" dirty="0" smtClean="0"/>
              <a:t>1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2DB400"/>
                </a:solidFill>
              </a:rPr>
              <a:t>Volume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584775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effectLst/>
              </a:rPr>
              <a:t>1</a:t>
            </a:r>
            <a:r>
              <a:rPr smtClean="0">
                <a:effectLst/>
              </a:rPr>
              <a:t>분에 일어나는 일들</a:t>
            </a:r>
            <a:r>
              <a:rPr lang="en-US" dirty="0" smtClean="0">
                <a:effectLst/>
              </a:rPr>
              <a:t>…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pic>
        <p:nvPicPr>
          <p:cNvPr id="2050" name="Picture 2" descr="http://mknews.co.kr/news/photo/20120427100501-tmp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071546"/>
            <a:ext cx="7359132" cy="52026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58712749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/>
              <a:t>빅데이터를</a:t>
            </a:r>
            <a:r>
              <a:rPr lang="ko-KR" altLang="en-US" sz="2400" dirty="0"/>
              <a:t> 구분하는 기준 </a:t>
            </a:r>
            <a:r>
              <a:rPr lang="en-US" altLang="ko-KR" sz="2400" dirty="0" smtClean="0"/>
              <a:t>2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2DB400"/>
                </a:solidFill>
              </a:rPr>
              <a:t>Variety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목차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544866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altLang="ko-KR" sz="2000" dirty="0" smtClean="0"/>
              <a:t>Prologue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빅데이터란</a:t>
            </a:r>
            <a:r>
              <a:rPr lang="en-US" altLang="ko-KR" sz="2000" dirty="0" smtClean="0"/>
              <a:t>?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/>
              <a:t>왜</a:t>
            </a:r>
            <a:r>
              <a:rPr lang="en-US" altLang="ko-KR" sz="2000" dirty="0" smtClean="0"/>
              <a:t>?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인가</a:t>
            </a:r>
            <a:r>
              <a:rPr lang="en-US" altLang="ko-KR" sz="2000" dirty="0" smtClean="0"/>
              <a:t>!</a:t>
            </a:r>
          </a:p>
          <a:p>
            <a:pPr>
              <a:lnSpc>
                <a:spcPct val="200000"/>
              </a:lnSpc>
            </a:pPr>
            <a:r>
              <a:rPr lang="ko-KR" altLang="en-US" sz="2000" dirty="0" err="1" smtClean="0"/>
              <a:t>빅데이터</a:t>
            </a:r>
            <a:r>
              <a:rPr lang="ko-KR" altLang="en-US" sz="2000" dirty="0" smtClean="0"/>
              <a:t> 이야기</a:t>
            </a:r>
            <a:endParaRPr lang="en-US" altLang="ko-KR" sz="2000" dirty="0" smtClean="0"/>
          </a:p>
          <a:p>
            <a:pPr>
              <a:lnSpc>
                <a:spcPct val="200000"/>
              </a:lnSpc>
            </a:pPr>
            <a:r>
              <a:rPr lang="en-US" altLang="ko-KR" sz="2000" dirty="0" smtClean="0"/>
              <a:t>Epilogue</a:t>
            </a:r>
            <a:endParaRPr lang="en-US" altLang="ko-KR" sz="1800" dirty="0" smtClean="0"/>
          </a:p>
          <a:p>
            <a:endParaRPr lang="en-US" altLang="ko-KR" sz="2000" dirty="0" smtClean="0"/>
          </a:p>
        </p:txBody>
      </p:sp>
    </p:spTree>
    <p:extLst>
      <p:ext uri="{BB962C8B-B14F-4D97-AF65-F5344CB8AC3E}">
        <p14:creationId xmlns="" xmlns:p14="http://schemas.microsoft.com/office/powerpoint/2010/main" val="30133613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>
                <a:effectLst/>
              </a:rPr>
              <a:t>아날로그 데이터에서 디지털 데이터로</a:t>
            </a:r>
            <a:r>
              <a:rPr lang="en-US" sz="2400" dirty="0" smtClean="0">
                <a:effectLst/>
              </a:rPr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1026" name="Picture 2" descr="http://images.huffingtonpost.com/2014-05-21-Hilbert_Info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28" y="1214422"/>
            <a:ext cx="6609916" cy="4957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00132096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584775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mtClean="0">
                <a:effectLst/>
              </a:rPr>
              <a:t>폭증하는 디지털 데이터 </a:t>
            </a:r>
            <a:endParaRPr lang="ko-KR" altLang="ko-KR" dirty="0" smtClean="0">
              <a:effectLst/>
            </a:endParaRPr>
          </a:p>
          <a:p>
            <a:endParaRPr lang="ko-KR" altLang="en-US" dirty="0"/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="" xmlns:p14="http://schemas.microsoft.com/office/powerpoint/2010/main" val="3204577350"/>
              </p:ext>
            </p:extLst>
          </p:nvPr>
        </p:nvGraphicFramePr>
        <p:xfrm>
          <a:off x="539552" y="1412776"/>
          <a:ext cx="8136904" cy="4435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p14="http://schemas.microsoft.com/office/powerpoint/2010/main" val="3050086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pPr>
              <a:defRPr/>
            </a:pPr>
            <a:r>
              <a:rPr lang="ko-KR" altLang="en-US" sz="2400" dirty="0" err="1"/>
              <a:t>빅데이터를</a:t>
            </a:r>
            <a:r>
              <a:rPr lang="ko-KR" altLang="en-US" sz="2400" dirty="0"/>
              <a:t> 구분하는 기준 </a:t>
            </a:r>
            <a:r>
              <a:rPr lang="en-US" altLang="ko-KR" sz="2400" dirty="0" smtClean="0"/>
              <a:t>3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2DB400"/>
                </a:solidFill>
              </a:rPr>
              <a:t>Velocity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3</a:t>
            </a:r>
            <a:r>
              <a:rPr dirty="0" smtClean="0">
                <a:latin typeface="+mj-lt"/>
              </a:rPr>
              <a:t>. </a:t>
            </a:r>
            <a:r>
              <a:rPr lang="ko-KR" altLang="en-US" dirty="0">
                <a:latin typeface="+mj-lt"/>
              </a:rPr>
              <a:t>왜</a:t>
            </a:r>
            <a:r>
              <a:rPr dirty="0">
                <a:latin typeface="+mj-lt"/>
              </a:rPr>
              <a:t>? </a:t>
            </a:r>
            <a:r>
              <a:rPr lang="ko-KR" altLang="en-US" dirty="0" err="1">
                <a:latin typeface="+mj-lt"/>
              </a:rPr>
              <a:t>빅데이터</a:t>
            </a:r>
            <a:r>
              <a:rPr lang="ko-KR" altLang="en-US" dirty="0">
                <a:latin typeface="+mj-lt"/>
              </a:rPr>
              <a:t> 인가</a:t>
            </a:r>
            <a:r>
              <a:rPr dirty="0">
                <a:latin typeface="+mj-lt"/>
              </a:rPr>
              <a:t>!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64319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>
                <a:effectLst/>
              </a:rPr>
              <a:t>Data </a:t>
            </a:r>
            <a:r>
              <a:rPr lang="ko-KR" altLang="en-US" sz="2400" dirty="0" smtClean="0">
                <a:effectLst/>
              </a:rPr>
              <a:t>와</a:t>
            </a:r>
            <a:r>
              <a:rPr lang="en-US" altLang="ko-KR" sz="2400" dirty="0" smtClean="0"/>
              <a:t> Information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357158" y="1000108"/>
            <a:ext cx="8429684" cy="5357850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endParaRPr lang="en-US" altLang="ko-KR" sz="2400" b="1" dirty="0" smtClean="0">
              <a:solidFill>
                <a:schemeClr val="tx1"/>
              </a:solidFill>
            </a:endParaRPr>
          </a:p>
          <a:p>
            <a:pPr lvl="0"/>
            <a:r>
              <a:rPr lang="en-US" altLang="ko-KR" sz="2400" b="1" dirty="0" smtClean="0">
                <a:solidFill>
                  <a:schemeClr val="tx1"/>
                </a:solidFill>
              </a:rPr>
              <a:t>                         </a:t>
            </a:r>
            <a:r>
              <a:rPr lang="en-US" altLang="ko-KR" sz="1800" b="1" dirty="0" smtClean="0">
                <a:solidFill>
                  <a:schemeClr val="tx1"/>
                </a:solidFill>
              </a:rPr>
              <a:t>Information</a:t>
            </a:r>
            <a:endParaRPr lang="en-US" altLang="ko-KR" sz="2400" b="1" dirty="0">
              <a:solidFill>
                <a:schemeClr val="tx1"/>
              </a:solidFill>
            </a:endParaRPr>
          </a:p>
          <a:p>
            <a:pPr lvl="0"/>
            <a:endParaRPr lang="en-US" altLang="ko-KR" sz="2400" b="1" dirty="0" smtClean="0">
              <a:solidFill>
                <a:schemeClr val="tx1"/>
              </a:solidFill>
            </a:endParaRPr>
          </a:p>
          <a:p>
            <a:pPr lvl="0"/>
            <a:endParaRPr lang="en-US" altLang="ko-KR" sz="2400" b="1" dirty="0">
              <a:solidFill>
                <a:schemeClr val="tx1"/>
              </a:solidFill>
            </a:endParaRPr>
          </a:p>
          <a:p>
            <a:pPr lvl="0"/>
            <a:r>
              <a:rPr lang="en-US" altLang="ko-KR" sz="2400" b="1" dirty="0">
                <a:solidFill>
                  <a:schemeClr val="tx1"/>
                </a:solidFill>
              </a:rPr>
              <a:t>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                        </a:t>
            </a:r>
            <a:r>
              <a:rPr lang="en-US" altLang="ko-KR" sz="4000" b="1" dirty="0" smtClean="0">
                <a:solidFill>
                  <a:schemeClr val="tx1"/>
                </a:solidFill>
              </a:rPr>
              <a:t> Data</a:t>
            </a:r>
            <a:endParaRPr lang="en-US" altLang="ko-KR" sz="2400" b="1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31840" y="5949280"/>
            <a:ext cx="55721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1200" dirty="0" smtClean="0">
                <a:solidFill>
                  <a:srgbClr val="2DB400"/>
                </a:solidFill>
                <a:hlinkClick r:id="rId4"/>
              </a:rPr>
              <a:t>http://en.wikipedia.org/wiki/DIKW_Pyramid</a:t>
            </a:r>
            <a:endParaRPr lang="ko-KR" altLang="en-US" sz="12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pic>
        <p:nvPicPr>
          <p:cNvPr id="7" name="그림 6" descr="england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06" y="1142984"/>
            <a:ext cx="4429156" cy="51197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dirty="0" smtClean="0">
                <a:effectLst/>
              </a:rPr>
              <a:t>전통적인 방식의 분석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86" y="1500174"/>
            <a:ext cx="1835363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714348" y="4214818"/>
            <a:ext cx="4987841" cy="1656184"/>
          </a:xfrm>
        </p:spPr>
        <p:txBody>
          <a:bodyPr/>
          <a:lstStyle/>
          <a:p>
            <a:pPr lvl="0"/>
            <a:r>
              <a:rPr lang="en-US" altLang="ko-KR" sz="2400" b="1" dirty="0" smtClean="0">
                <a:latin typeface="+mn-ea"/>
              </a:rPr>
              <a:t>John </a:t>
            </a:r>
            <a:r>
              <a:rPr lang="en-US" altLang="ko-KR" sz="2400" b="1" dirty="0" err="1" smtClean="0">
                <a:latin typeface="+mn-ea"/>
              </a:rPr>
              <a:t>Graunt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인구 통계학의 창시자</a:t>
            </a:r>
            <a:endParaRPr lang="en-US" sz="1800" dirty="0" smtClean="0">
              <a:latin typeface="+mn-ea"/>
            </a:endParaRPr>
          </a:p>
          <a:p>
            <a:pPr lvl="0">
              <a:buFontTx/>
              <a:buChar char="-"/>
            </a:pPr>
            <a:r>
              <a:rPr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부분을 이용해 전체를 추론하는 방법을 고안</a:t>
            </a:r>
            <a:endParaRPr lang="en-US" altLang="ko-KR" sz="1800" dirty="0" smtClean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일부</a:t>
            </a:r>
            <a:r>
              <a:rPr sz="2400" dirty="0" smtClean="0"/>
              <a:t>에서 </a:t>
            </a:r>
            <a:r>
              <a:rPr lang="ko-KR" altLang="en-US" sz="2400" dirty="0" smtClean="0"/>
              <a:t>샘플</a:t>
            </a:r>
            <a:r>
              <a:rPr sz="2400" dirty="0" smtClean="0"/>
              <a:t>로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AutoShape 10" descr="http://www.namdogeog.net/bbs/data/galleryboard03/%EB%AA%BD%EB%8F%8C%EB%A7%88%EC%8B%9D.jpg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" name="AutoShape 12" descr="http://www.namdogeog.net/bbs/data/galleryboard03/%EB%AA%BD%EB%8F%8C%EB%A7%88%EC%8B%9D.jpg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" name="그림 5" descr="england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868" y="1071546"/>
            <a:ext cx="4500594" cy="5202350"/>
          </a:xfrm>
          <a:prstGeom prst="rect">
            <a:avLst/>
          </a:prstGeom>
        </p:spPr>
      </p:pic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1928794" y="2000240"/>
            <a:ext cx="1714512" cy="1000132"/>
          </a:xfrm>
        </p:spPr>
        <p:txBody>
          <a:bodyPr/>
          <a:lstStyle/>
          <a:p>
            <a:pPr lvl="0"/>
            <a:r>
              <a:rPr sz="4000" smtClean="0">
                <a:latin typeface="+mn-ea"/>
              </a:rPr>
              <a:t>정확도</a:t>
            </a:r>
            <a:endParaRPr lang="en-US" sz="4000" dirty="0" smtClean="0">
              <a:latin typeface="+mn-ea"/>
            </a:endParaRPr>
          </a:p>
        </p:txBody>
      </p:sp>
      <p:sp>
        <p:nvSpPr>
          <p:cNvPr id="15" name="이등변 삼각형 14"/>
          <p:cNvSpPr/>
          <p:nvPr/>
        </p:nvSpPr>
        <p:spPr>
          <a:xfrm>
            <a:off x="3786182" y="2321711"/>
            <a:ext cx="428628" cy="357190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이등변 삼각형 15"/>
          <p:cNvSpPr/>
          <p:nvPr/>
        </p:nvSpPr>
        <p:spPr>
          <a:xfrm rot="10800000">
            <a:off x="3793869" y="4388651"/>
            <a:ext cx="428628" cy="357190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928794" y="4000504"/>
            <a:ext cx="1633550" cy="113348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위험 </a:t>
            </a:r>
            <a:endParaRPr kumimoji="0" lang="en-US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5" grpId="0" animBg="1"/>
      <p:bldP spid="16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샘</a:t>
            </a:r>
            <a:r>
              <a:rPr lang="ko-KR" altLang="en-US" sz="2400" dirty="0"/>
              <a:t>플</a:t>
            </a:r>
            <a:r>
              <a:rPr sz="2400" dirty="0" smtClean="0"/>
              <a:t>에서 </a:t>
            </a:r>
            <a:r>
              <a:rPr lang="ko-KR" altLang="en-US" sz="2400" dirty="0" smtClean="0"/>
              <a:t>전체</a:t>
            </a:r>
            <a:r>
              <a:rPr sz="2400" dirty="0" smtClean="0"/>
              <a:t>로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5" name="그림 4" descr="england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0" y="1013178"/>
            <a:ext cx="4573317" cy="5286412"/>
          </a:xfrm>
          <a:prstGeom prst="rect">
            <a:avLst/>
          </a:prstGeom>
        </p:spPr>
      </p:pic>
      <p:sp>
        <p:nvSpPr>
          <p:cNvPr id="8" name="위쪽 화살표 7"/>
          <p:cNvSpPr/>
          <p:nvPr/>
        </p:nvSpPr>
        <p:spPr>
          <a:xfrm>
            <a:off x="3750462" y="2250273"/>
            <a:ext cx="484632" cy="50006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위쪽 화살표 8"/>
          <p:cNvSpPr/>
          <p:nvPr/>
        </p:nvSpPr>
        <p:spPr>
          <a:xfrm rot="10800000">
            <a:off x="3750463" y="4317213"/>
            <a:ext cx="484632" cy="500066"/>
          </a:xfrm>
          <a:prstGeom prst="up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1928794" y="2000240"/>
            <a:ext cx="1714512" cy="1000132"/>
          </a:xfrm>
        </p:spPr>
        <p:txBody>
          <a:bodyPr/>
          <a:lstStyle/>
          <a:p>
            <a:pPr lvl="0"/>
            <a:r>
              <a:rPr sz="4000" smtClean="0">
                <a:latin typeface="+mn-ea"/>
              </a:rPr>
              <a:t>정확도</a:t>
            </a:r>
            <a:endParaRPr lang="en-US" sz="4000" dirty="0" smtClean="0">
              <a:latin typeface="+mn-ea"/>
            </a:endParaRP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1928794" y="4000504"/>
            <a:ext cx="1633550" cy="1133484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ko-KR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위험 </a:t>
            </a:r>
            <a:endParaRPr kumimoji="0" lang="en-US" alt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613681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dirty="0" err="1" smtClean="0">
                <a:effectLst/>
              </a:rPr>
              <a:t>빅데이터</a:t>
            </a:r>
            <a:r>
              <a:rPr sz="2400" dirty="0" smtClean="0">
                <a:effectLst/>
              </a:rPr>
              <a:t> </a:t>
            </a:r>
            <a:r>
              <a:rPr lang="ko-KR" altLang="en-US" sz="2400" dirty="0" smtClean="0">
                <a:effectLst/>
              </a:rPr>
              <a:t>시대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16385" name="Picture 1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1604" y="1990735"/>
            <a:ext cx="5843648" cy="3152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dirty="0" err="1" smtClean="0">
                <a:effectLst/>
              </a:rPr>
              <a:t>빅데이터</a:t>
            </a:r>
            <a:r>
              <a:rPr lang="ko-KR" altLang="en-US" sz="2400" dirty="0" err="1" smtClean="0">
                <a:effectLst/>
              </a:rPr>
              <a:t>를</a:t>
            </a:r>
            <a:r>
              <a:rPr lang="ko-KR" altLang="en-US" sz="2400" dirty="0" smtClean="0">
                <a:effectLst/>
              </a:rPr>
              <a:t> 구분하는 기준 </a:t>
            </a:r>
            <a:r>
              <a:rPr lang="en-US" altLang="ko-KR" sz="2400" dirty="0" smtClean="0">
                <a:effectLst/>
              </a:rPr>
              <a:t>4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0" y="2857496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8000" dirty="0" smtClean="0">
                <a:solidFill>
                  <a:srgbClr val="2DB400"/>
                </a:solidFill>
              </a:rPr>
              <a:t>Value</a:t>
            </a:r>
            <a:endParaRPr lang="ko-KR" altLang="en-US" sz="8000" dirty="0">
              <a:solidFill>
                <a:srgbClr val="2DB4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8217326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latin typeface="+mj-lt"/>
              </a:rPr>
              <a:t>1</a:t>
            </a:r>
            <a:r>
              <a:rPr>
                <a:latin typeface="+mj-lt"/>
              </a:rPr>
              <a:t>. Prologue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64319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 smtClean="0"/>
              <a:t>Quiz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1142976" y="2819941"/>
            <a:ext cx="69294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8000" dirty="0" smtClean="0">
                <a:solidFill>
                  <a:schemeClr val="bg1"/>
                </a:solidFill>
                <a:latin typeface="+mn-ea"/>
              </a:rPr>
              <a:t>?</a:t>
            </a: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순서도: 대체 처리 16"/>
          <p:cNvSpPr/>
          <p:nvPr/>
        </p:nvSpPr>
        <p:spPr>
          <a:xfrm>
            <a:off x="928662" y="1785926"/>
            <a:ext cx="7215238" cy="3571900"/>
          </a:xfrm>
          <a:prstGeom prst="flowChartAlternateProcess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lang="ko-KR" altLang="en-US" sz="2400" dirty="0" err="1" smtClean="0"/>
              <a:t>빅데이터시대를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가능하게 한 </a:t>
            </a:r>
            <a:r>
              <a:rPr lang="en-US" altLang="ko-KR" sz="2400" dirty="0" smtClean="0"/>
              <a:t>IT</a:t>
            </a:r>
            <a:r>
              <a:rPr lang="ko-KR" altLang="en-US" sz="2400" dirty="0" smtClean="0"/>
              <a:t>의 변화</a:t>
            </a:r>
            <a:endParaRPr lang="ko-KR" altLang="en-US" sz="2400" dirty="0"/>
          </a:p>
        </p:txBody>
      </p:sp>
      <p:pic>
        <p:nvPicPr>
          <p:cNvPr id="16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86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55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24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93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2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1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morphlabs.com/wp-content/uploads/transparentBIG_120201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698" y="2428868"/>
            <a:ext cx="1822515" cy="12241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hadoo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918" y="3071810"/>
            <a:ext cx="2763049" cy="1731205"/>
          </a:xfrm>
          <a:prstGeom prst="rect">
            <a:avLst/>
          </a:prstGeom>
        </p:spPr>
      </p:pic>
      <p:pic>
        <p:nvPicPr>
          <p:cNvPr id="15" name="그림 14" descr="hiv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166" y="4286256"/>
            <a:ext cx="3087595" cy="193455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00496" y="3857628"/>
            <a:ext cx="2957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HDFS + </a:t>
            </a:r>
            <a:r>
              <a:rPr lang="en-US" altLang="ko-KR" sz="2400" b="1" dirty="0" err="1" smtClean="0">
                <a:solidFill>
                  <a:schemeClr val="bg1"/>
                </a:solidFill>
                <a:latin typeface="+mn-ea"/>
              </a:rPr>
              <a:t>MapReduce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3794" name="Picture 2" descr="http://mahout.apache.org/images/mahout-logo-transparent-4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5058" y="4857760"/>
            <a:ext cx="2048842" cy="857256"/>
          </a:xfrm>
          <a:prstGeom prst="rect">
            <a:avLst/>
          </a:prstGeom>
          <a:noFill/>
        </p:spPr>
      </p:pic>
      <p:pic>
        <p:nvPicPr>
          <p:cNvPr id="33796" name="Picture 4" descr="http://flume.apache.org/_static/flume-logo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86050" y="4500570"/>
            <a:ext cx="1619250" cy="16192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4680746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4</a:t>
            </a:r>
            <a:r>
              <a:rPr dirty="0" smtClean="0">
                <a:latin typeface="+mj-lt"/>
              </a:rPr>
              <a:t>. </a:t>
            </a:r>
            <a:r>
              <a:rPr lang="ko-KR" altLang="en-US" dirty="0" err="1" smtClean="0">
                <a:latin typeface="+mj-lt"/>
              </a:rPr>
              <a:t>빅데이터</a:t>
            </a:r>
            <a:r>
              <a:rPr lang="ko-KR" altLang="en-US" dirty="0" smtClean="0">
                <a:latin typeface="+mj-lt"/>
              </a:rPr>
              <a:t> 이야기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382965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나름 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6" y="3286124"/>
            <a:ext cx="47529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1214422"/>
            <a:ext cx="4448175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857752" y="1214422"/>
            <a:ext cx="2214578" cy="1071570"/>
          </a:xfrm>
        </p:spPr>
        <p:txBody>
          <a:bodyPr/>
          <a:lstStyle/>
          <a:p>
            <a:pPr lvl="0"/>
            <a:r>
              <a:rPr lang="en-US" altLang="ko-KR" sz="4000" b="1" dirty="0" smtClean="0">
                <a:solidFill>
                  <a:srgbClr val="2DB400"/>
                </a:solidFill>
              </a:rPr>
              <a:t>GOOD</a:t>
            </a:r>
            <a:endParaRPr lang="ko-KR" altLang="en-US" sz="4000" dirty="0">
              <a:solidFill>
                <a:srgbClr val="2DB400"/>
              </a:solidFill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1785918" y="5286388"/>
            <a:ext cx="2214578" cy="107157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en-US" altLang="ko-KR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BAD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나름 빅데이터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643306" y="1233852"/>
            <a:ext cx="4960132" cy="4766916"/>
          </a:xfrm>
        </p:spPr>
        <p:txBody>
          <a:bodyPr/>
          <a:lstStyle/>
          <a:p>
            <a:pPr lvl="0"/>
            <a:r>
              <a:rPr sz="1200">
                <a:latin typeface="+mn-ea"/>
              </a:rPr>
              <a:t>곤장체험으로 보는 남녀관계 보고</a:t>
            </a:r>
            <a:r>
              <a:rPr lang="en-US" altLang="ko-KR" sz="1200" dirty="0">
                <a:latin typeface="+mn-ea"/>
              </a:rPr>
              <a:t>..</a:t>
            </a:r>
          </a:p>
          <a:p>
            <a:pPr lvl="0"/>
            <a:r>
              <a:rPr sz="1200">
                <a:latin typeface="+mn-ea"/>
              </a:rPr>
              <a:t>아무관계없는 이성친구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풀스윙</a:t>
            </a:r>
          </a:p>
          <a:p>
            <a:pPr lvl="0"/>
            <a:r>
              <a:rPr sz="1200">
                <a:latin typeface="+mn-ea"/>
              </a:rPr>
              <a:t>썸 느낌의 이성친구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여자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풀스윙하는 척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sz="1200">
                <a:latin typeface="+mn-ea"/>
              </a:rPr>
              <a:t>갓 사귀기 시작한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모션만 풀스윙 또는 곤장위에서 연애질</a:t>
            </a:r>
          </a:p>
          <a:p>
            <a:pPr lvl="0"/>
            <a:r>
              <a:rPr lang="en-US" altLang="ko-KR" sz="1200" dirty="0">
                <a:latin typeface="+mn-ea"/>
              </a:rPr>
              <a:t>1</a:t>
            </a:r>
            <a:r>
              <a:rPr sz="1200">
                <a:latin typeface="+mn-ea"/>
              </a:rPr>
              <a:t>년된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남녀모두 풀스윙하는척 사진만 찍음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표정연기 대박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latin typeface="+mn-ea"/>
              </a:rPr>
              <a:t>2</a:t>
            </a:r>
            <a:r>
              <a:rPr sz="1200">
                <a:latin typeface="+mn-ea"/>
              </a:rPr>
              <a:t>년된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여자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풀스윙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남자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분위기 봐서 </a:t>
            </a:r>
            <a:r>
              <a:rPr lang="en-US" altLang="ko-KR" sz="1200" dirty="0">
                <a:latin typeface="+mn-ea"/>
              </a:rPr>
              <a:t>50% </a:t>
            </a:r>
            <a:r>
              <a:rPr sz="1200">
                <a:latin typeface="+mn-ea"/>
              </a:rPr>
              <a:t>스윙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싸울확률 높음</a:t>
            </a:r>
          </a:p>
          <a:p>
            <a:pPr lvl="0"/>
            <a:r>
              <a:rPr lang="en-US" altLang="ko-KR" sz="1200" dirty="0">
                <a:latin typeface="+mn-ea"/>
              </a:rPr>
              <a:t>3</a:t>
            </a:r>
            <a:r>
              <a:rPr sz="1200">
                <a:latin typeface="+mn-ea"/>
              </a:rPr>
              <a:t>년이상된 커플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남녀 모두 풀스윙</a:t>
            </a:r>
          </a:p>
          <a:p>
            <a:pPr lvl="0"/>
            <a:r>
              <a:rPr sz="1200">
                <a:latin typeface="+mn-ea"/>
              </a:rPr>
              <a:t>신혼부부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아내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허리 조심해야 된다면서 사진만 찰칵</a:t>
            </a:r>
            <a:r>
              <a:rPr lang="en-US" altLang="ko-KR" sz="1200" dirty="0">
                <a:latin typeface="+mn-ea"/>
              </a:rPr>
              <a:t>), </a:t>
            </a:r>
            <a:r>
              <a:rPr sz="1200">
                <a:latin typeface="+mn-ea"/>
              </a:rPr>
              <a:t>남편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표정만 풀스윙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latin typeface="+mn-ea"/>
              </a:rPr>
              <a:t>5</a:t>
            </a:r>
            <a:r>
              <a:rPr sz="1200">
                <a:latin typeface="+mn-ea"/>
              </a:rPr>
              <a:t>년이상된 부부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둘다 풀스윙</a:t>
            </a:r>
          </a:p>
          <a:p>
            <a:pPr lvl="0"/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자녀가 있을시 아이들이 풀스윙 </a:t>
            </a:r>
            <a:r>
              <a:rPr lang="en-US" altLang="ko-KR" sz="1200" dirty="0">
                <a:latin typeface="+mn-ea"/>
              </a:rPr>
              <a:t>- </a:t>
            </a:r>
            <a:r>
              <a:rPr sz="1200">
                <a:latin typeface="+mn-ea"/>
              </a:rPr>
              <a:t>주로 아빠가 맞음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sz="1200">
                <a:latin typeface="+mn-ea"/>
              </a:rPr>
              <a:t>전우</a:t>
            </a:r>
            <a:r>
              <a:rPr lang="en-US" altLang="ko-KR" sz="1200" dirty="0">
                <a:latin typeface="+mn-ea"/>
              </a:rPr>
              <a:t>, </a:t>
            </a:r>
            <a:r>
              <a:rPr sz="1200">
                <a:latin typeface="+mn-ea"/>
              </a:rPr>
              <a:t>동성친구 </a:t>
            </a:r>
            <a:r>
              <a:rPr lang="en-US" altLang="ko-KR" sz="1200" dirty="0">
                <a:latin typeface="+mn-ea"/>
              </a:rPr>
              <a:t>: </a:t>
            </a:r>
            <a:r>
              <a:rPr sz="1200">
                <a:latin typeface="+mn-ea"/>
              </a:rPr>
              <a:t>풀스윙에 추가로 주리까지 틀어버림</a:t>
            </a:r>
            <a:r>
              <a:rPr lang="en-US" altLang="ko-KR" sz="1200" dirty="0">
                <a:latin typeface="+mn-ea"/>
              </a:rPr>
              <a:t>(</a:t>
            </a:r>
            <a:r>
              <a:rPr sz="1200">
                <a:latin typeface="+mn-ea"/>
              </a:rPr>
              <a:t>멱살잡이는 보너스</a:t>
            </a:r>
            <a:r>
              <a:rPr lang="en-US" altLang="ko-KR" sz="1200" dirty="0">
                <a:latin typeface="+mn-ea"/>
              </a:rPr>
              <a:t>)</a:t>
            </a:r>
          </a:p>
          <a:p>
            <a:pPr lvl="0"/>
            <a:r>
              <a:rPr lang="en-US" altLang="ko-KR" sz="1200" dirty="0">
                <a:solidFill>
                  <a:srgbClr val="2DB400"/>
                </a:solidFill>
                <a:latin typeface="+mn-ea"/>
              </a:rPr>
              <a:t>2</a:t>
            </a:r>
            <a:r>
              <a:rPr sz="1200">
                <a:solidFill>
                  <a:srgbClr val="2DB400"/>
                </a:solidFill>
                <a:latin typeface="+mn-ea"/>
              </a:rPr>
              <a:t>년간 지켜본 곤장체험 보고서 이옵니다</a:t>
            </a:r>
            <a:r>
              <a:rPr lang="en-US" altLang="ko-KR" sz="1200" dirty="0">
                <a:solidFill>
                  <a:srgbClr val="2DB400"/>
                </a:solidFill>
                <a:latin typeface="+mn-ea"/>
              </a:rPr>
              <a:t>.</a:t>
            </a:r>
          </a:p>
          <a:p>
            <a:pPr lvl="0"/>
            <a:endParaRPr lang="en-US" altLang="ko-KR" sz="1200" dirty="0">
              <a:latin typeface="+mn-ea"/>
            </a:endParaRPr>
          </a:p>
          <a:p>
            <a:pPr lvl="0"/>
            <a:r>
              <a:rPr lang="en-US" altLang="ko-KR" sz="1200" dirty="0">
                <a:latin typeface="+mn-ea"/>
              </a:rPr>
              <a:t>#</a:t>
            </a:r>
            <a:r>
              <a:rPr sz="1200">
                <a:latin typeface="+mn-ea"/>
              </a:rPr>
              <a:t>곤장보고서</a:t>
            </a:r>
          </a:p>
          <a:p>
            <a:pPr lvl="0"/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#</a:t>
            </a:r>
            <a:r>
              <a:rPr sz="1200">
                <a:solidFill>
                  <a:srgbClr val="FF0000"/>
                </a:solidFill>
                <a:latin typeface="+mn-ea"/>
              </a:rPr>
              <a:t>나름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_</a:t>
            </a:r>
            <a:r>
              <a:rPr sz="1200">
                <a:solidFill>
                  <a:srgbClr val="FF0000"/>
                </a:solidFill>
                <a:latin typeface="+mn-ea"/>
              </a:rPr>
              <a:t>빅데이터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  <a:p>
            <a:pPr lvl="0"/>
            <a:endParaRPr lang="ko-KR" altLang="en-US" sz="1200" dirty="0">
              <a:latin typeface="+mn-ea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500174"/>
            <a:ext cx="2352675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2400" smtClean="0"/>
              <a:t>모두들 빅데이터를 하고 있다고 한다</a:t>
            </a:r>
            <a:r>
              <a:rPr lang="en-US" sz="2400" dirty="0" smtClean="0"/>
              <a:t>…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28596" y="3143248"/>
            <a:ext cx="8286808" cy="2500330"/>
          </a:xfrm>
        </p:spPr>
        <p:txBody>
          <a:bodyPr/>
          <a:lstStyle/>
          <a:p>
            <a:pPr lvl="0"/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Big </a:t>
            </a:r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</a:rPr>
              <a:t>data is like teenage </a:t>
            </a:r>
            <a:r>
              <a:rPr lang="en-US" altLang="ko-KR" sz="2400" b="1" dirty="0" smtClean="0">
                <a:solidFill>
                  <a:schemeClr val="bg1">
                    <a:lumMod val="65000"/>
                  </a:schemeClr>
                </a:solidFill>
              </a:rPr>
              <a:t>sex</a:t>
            </a:r>
            <a:r>
              <a:rPr lang="en-US" altLang="ko-KR" sz="2400" b="1" dirty="0" smtClean="0"/>
              <a:t> :</a:t>
            </a:r>
            <a:endParaRPr lang="en-US" altLang="ko-KR" sz="2400" b="1" dirty="0"/>
          </a:p>
          <a:p>
            <a:pPr lvl="0"/>
            <a:r>
              <a:rPr lang="en-US" altLang="ko-KR" sz="2400" b="1" dirty="0"/>
              <a:t>everyone talks about it, nobody really knows how to do it,</a:t>
            </a:r>
          </a:p>
          <a:p>
            <a:pPr lvl="0"/>
            <a:r>
              <a:rPr lang="en-US" altLang="ko-KR" sz="2400" b="1" dirty="0"/>
              <a:t>everyone thinks everyone else is doing </a:t>
            </a:r>
            <a:r>
              <a:rPr lang="en-US" altLang="ko-KR" sz="2400" b="1" dirty="0" smtClean="0"/>
              <a:t>it,</a:t>
            </a:r>
          </a:p>
          <a:p>
            <a:pPr lvl="0"/>
            <a:r>
              <a:rPr lang="en-US" altLang="ko-KR" sz="2400" b="1" dirty="0" smtClean="0"/>
              <a:t>so </a:t>
            </a:r>
            <a:r>
              <a:rPr lang="en-US" altLang="ko-KR" sz="2400" b="1" dirty="0"/>
              <a:t>everyone claims they are doing </a:t>
            </a:r>
            <a:r>
              <a:rPr lang="en-US" altLang="ko-KR" sz="2400" b="1" dirty="0" smtClean="0"/>
              <a:t>it</a:t>
            </a:r>
            <a:endParaRPr lang="ko-KR" altLang="en-US" sz="2400" dirty="0"/>
          </a:p>
        </p:txBody>
      </p:sp>
      <p:pic>
        <p:nvPicPr>
          <p:cNvPr id="4" name="그림 3" descr="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2" y="1506055"/>
            <a:ext cx="1436367" cy="12800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1) </a:t>
            </a:r>
            <a:r>
              <a:rPr lang="en-US" sz="2400" dirty="0" smtClean="0"/>
              <a:t>Matthew Fontaine Maury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1285860"/>
            <a:ext cx="3071834" cy="3583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785786" y="4071942"/>
            <a:ext cx="7920000" cy="1552206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“</a:t>
            </a:r>
            <a:r>
              <a:rPr kumimoji="0" lang="ko-KR" alt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젊은 선원들은 경험의 빛이 자신을 비출 때까지 더듬어 앞으로 나아가는 대신</a:t>
            </a:r>
            <a:r>
              <a:rPr kumimoji="0" lang="en-US" altLang="ko-KR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, </a:t>
            </a:r>
            <a:r>
              <a:rPr kumimoji="0" lang="ko-KR" altLang="en-US" sz="2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자신에게는 이미 수 천명의 항해사들의 경험이 있고 그 것이 앞길을 인도해줄 것임을 알게 될</a:t>
            </a:r>
            <a:r>
              <a:rPr kumimoji="0" lang="ko-KR" altLang="en-US" sz="24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 것이다</a:t>
            </a:r>
            <a:r>
              <a:rPr kumimoji="0" lang="en-US" altLang="ko-KR" sz="24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cs"/>
              </a:rPr>
              <a:t>”</a:t>
            </a:r>
            <a:endParaRPr kumimoji="0" lang="ko-KR" altLang="en-US" sz="2400" b="0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</p:spPr>
        <p:txBody>
          <a:bodyPr wrap="non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1) </a:t>
            </a:r>
            <a:r>
              <a:rPr lang="en-US" sz="2400" dirty="0" smtClean="0"/>
              <a:t>Matthew Fontaine Maury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오래된 데이터의 재조명</a:t>
            </a:r>
            <a:endParaRPr lang="en-US" altLang="ko-KR" sz="4000" b="1" dirty="0" smtClean="0">
              <a:solidFill>
                <a:srgbClr val="2DB400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데이터 기록 </a:t>
            </a:r>
            <a:r>
              <a:rPr lang="ko-KR" altLang="en-US" sz="4000" b="1" dirty="0" smtClean="0">
                <a:solidFill>
                  <a:srgbClr val="FF0000"/>
                </a:solidFill>
                <a:latin typeface="+mn-ea"/>
              </a:rPr>
              <a:t>표준화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의 중요성</a:t>
            </a:r>
            <a:endParaRPr lang="en-US" altLang="ko-KR" sz="4000" b="1" dirty="0" smtClean="0">
              <a:solidFill>
                <a:srgbClr val="2DB400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31506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/>
              <a:t>2</a:t>
            </a:r>
            <a:r>
              <a:rPr lang="en-US" altLang="ko-KR" sz="2400" dirty="0" smtClean="0"/>
              <a:t>) </a:t>
            </a:r>
            <a:r>
              <a:rPr lang="ko-KR" altLang="en-US" sz="2400" dirty="0" err="1" smtClean="0"/>
              <a:t>소셜</a:t>
            </a:r>
            <a:r>
              <a:rPr lang="ko-KR" altLang="en-US" sz="2400" dirty="0" smtClean="0"/>
              <a:t> 키워드 그래프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407" y="2501560"/>
            <a:ext cx="370522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0" y="5157192"/>
            <a:ext cx="9144000" cy="640662"/>
          </a:xfrm>
        </p:spPr>
        <p:txBody>
          <a:bodyPr/>
          <a:lstStyle/>
          <a:p>
            <a:pPr lvl="0" algn="ctr"/>
            <a:r>
              <a:rPr lang="en-US" altLang="en-US" dirty="0">
                <a:hlinkClick r:id="rId4"/>
              </a:rPr>
              <a:t>http://some.co.kr/searchKeywordMap.html?keyword=%EA%B5%AD%EB%AF%BC%EC%97%AC%EB%8F%99%EC%83%9D</a:t>
            </a:r>
            <a:endParaRPr lang="ko-KR" altLang="en-US" dirty="0"/>
          </a:p>
        </p:txBody>
      </p:sp>
      <p:pic>
        <p:nvPicPr>
          <p:cNvPr id="9" name="Picture 4" descr="http://www.snowcollegenews.com/wp-content/uploads/2014/02/facebook-logo-reverse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72816"/>
            <a:ext cx="1872208" cy="70430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http://img1.wikia.nocookie.net/__cb20111114180909/halofanon/images/1/1a/Twitter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93307"/>
            <a:ext cx="1712068" cy="4633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51800387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2) </a:t>
            </a:r>
            <a:r>
              <a:rPr lang="ko-KR" altLang="en-US" sz="2400" dirty="0" err="1"/>
              <a:t>소셜</a:t>
            </a:r>
            <a:r>
              <a:rPr lang="ko-KR" altLang="en-US" sz="2400" dirty="0"/>
              <a:t> 키워드 그래프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 anchor="ctr" anchorCtr="0"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자연스러운 </a:t>
            </a:r>
            <a:r>
              <a:rPr lang="en-US" altLang="ko-KR" sz="4000" b="1" dirty="0" smtClean="0">
                <a:solidFill>
                  <a:srgbClr val="2DB400"/>
                </a:solidFill>
                <a:latin typeface="+mn-ea"/>
              </a:rPr>
              <a:t>Digital Data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화</a:t>
            </a:r>
            <a:endParaRPr lang="en-US" altLang="ko-KR" sz="4000" b="1" dirty="0">
              <a:solidFill>
                <a:srgbClr val="2DB400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04817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소개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4102876" cy="5124106"/>
          </a:xfrm>
        </p:spPr>
        <p:txBody>
          <a:bodyPr/>
          <a:lstStyle/>
          <a:p>
            <a:pPr lvl="0"/>
            <a:r>
              <a:rPr sz="1800" b="1" dirty="0" smtClean="0"/>
              <a:t>이름 </a:t>
            </a:r>
            <a:r>
              <a:rPr lang="en-US" sz="1800" b="1" dirty="0" smtClean="0"/>
              <a:t>: </a:t>
            </a:r>
            <a:r>
              <a:rPr sz="1800" b="1" dirty="0" smtClean="0">
                <a:solidFill>
                  <a:srgbClr val="FF0000"/>
                </a:solidFill>
              </a:rPr>
              <a:t>김 성 민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lvl="0"/>
            <a:r>
              <a:rPr sz="1800" b="1" dirty="0" err="1" smtClean="0"/>
              <a:t>하는일</a:t>
            </a:r>
            <a:r>
              <a:rPr sz="1800" b="1" dirty="0" smtClean="0"/>
              <a:t> </a:t>
            </a:r>
            <a:r>
              <a:rPr lang="en-US" sz="1800" b="1" dirty="0" smtClean="0"/>
              <a:t>: </a:t>
            </a:r>
            <a:r>
              <a:rPr sz="1800" b="1" dirty="0" smtClean="0">
                <a:solidFill>
                  <a:srgbClr val="2DB400"/>
                </a:solidFill>
              </a:rPr>
              <a:t>웹 프로그래밍</a:t>
            </a:r>
            <a:endParaRPr lang="en-US" sz="1800" b="1" dirty="0" smtClean="0">
              <a:solidFill>
                <a:srgbClr val="2DB400"/>
              </a:solidFill>
            </a:endParaRPr>
          </a:p>
          <a:p>
            <a:pPr lvl="0"/>
            <a:r>
              <a:rPr sz="1800" b="1" dirty="0" smtClean="0"/>
              <a:t>최근 관심사 </a:t>
            </a:r>
            <a:r>
              <a:rPr lang="en-US" sz="1800" b="1" dirty="0" smtClean="0"/>
              <a:t>: </a:t>
            </a:r>
            <a:r>
              <a:rPr sz="1800" b="1" dirty="0" err="1" smtClean="0"/>
              <a:t>안드로이드</a:t>
            </a:r>
            <a:r>
              <a:rPr sz="1800" b="1" dirty="0" smtClean="0"/>
              <a:t> 프로그래밍</a:t>
            </a:r>
            <a:endParaRPr lang="en-US" sz="1800" b="1" dirty="0" smtClean="0"/>
          </a:p>
          <a:p>
            <a:pPr lvl="0"/>
            <a:endParaRPr lang="en-US" altLang="ko-KR" sz="1800" b="1" dirty="0"/>
          </a:p>
          <a:p>
            <a:pPr lvl="0"/>
            <a:r>
              <a:rPr sz="1800" b="1" dirty="0" err="1" smtClean="0"/>
              <a:t>그동안</a:t>
            </a:r>
            <a:r>
              <a:rPr sz="1800" b="1" dirty="0" smtClean="0"/>
              <a:t> </a:t>
            </a:r>
            <a:r>
              <a:rPr sz="1800" b="1" dirty="0" err="1" smtClean="0"/>
              <a:t>해왔던일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sz="1800" b="1" dirty="0" smtClean="0"/>
              <a:t> 음성인식 </a:t>
            </a:r>
            <a:r>
              <a:rPr lang="en-US" sz="1800" b="1" dirty="0" smtClean="0"/>
              <a:t>Application </a:t>
            </a:r>
            <a:r>
              <a:rPr sz="1800" b="1" dirty="0" smtClean="0"/>
              <a:t>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altLang="ko-KR" sz="1800" b="1" dirty="0"/>
              <a:t> </a:t>
            </a:r>
            <a:r>
              <a:rPr sz="1800" b="1" dirty="0" smtClean="0"/>
              <a:t>보험</a:t>
            </a:r>
            <a:r>
              <a:rPr lang="en-US" sz="1800" b="1" dirty="0" smtClean="0"/>
              <a:t>, </a:t>
            </a:r>
            <a:r>
              <a:rPr sz="1800" b="1" dirty="0" err="1" smtClean="0"/>
              <a:t>카드사등의</a:t>
            </a:r>
            <a:r>
              <a:rPr sz="1800" b="1" dirty="0" smtClean="0"/>
              <a:t> 고객 응대 시스템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sz="1800" b="1" dirty="0"/>
              <a:t> </a:t>
            </a:r>
            <a:r>
              <a:rPr lang="en-US" sz="1800" b="1" dirty="0" smtClean="0"/>
              <a:t>ERP </a:t>
            </a:r>
            <a:r>
              <a:rPr sz="1800" b="1" dirty="0" smtClean="0"/>
              <a:t>시스템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sz="1800" b="1" dirty="0"/>
              <a:t> </a:t>
            </a:r>
            <a:r>
              <a:rPr sz="1800" b="1" dirty="0" smtClean="0"/>
              <a:t>무역 통계 서비스 개발</a:t>
            </a:r>
            <a:endParaRPr lang="en-US" sz="1800" b="1" dirty="0" smtClean="0"/>
          </a:p>
          <a:p>
            <a:pPr lvl="0">
              <a:buFontTx/>
              <a:buChar char="-"/>
            </a:pPr>
            <a:r>
              <a:rPr lang="en-US" altLang="ko-KR" sz="1800" b="1" dirty="0"/>
              <a:t> </a:t>
            </a:r>
            <a:r>
              <a:rPr sz="1800" b="1" dirty="0" err="1" smtClean="0"/>
              <a:t>네이</a:t>
            </a:r>
            <a:r>
              <a:rPr sz="1800" b="1" dirty="0" err="1"/>
              <a:t>버</a:t>
            </a:r>
            <a:r>
              <a:rPr lang="en-US" altLang="ko-KR" sz="1800" b="1" dirty="0" smtClean="0"/>
              <a:t> </a:t>
            </a:r>
            <a:r>
              <a:rPr sz="1800" b="1" dirty="0" smtClean="0"/>
              <a:t>관</a:t>
            </a:r>
            <a:r>
              <a:rPr sz="1800" b="1" dirty="0"/>
              <a:t>련</a:t>
            </a:r>
            <a:r>
              <a:rPr sz="1800" b="1" dirty="0" smtClean="0"/>
              <a:t> 서비스 개발</a:t>
            </a:r>
            <a:endParaRPr lang="en-US" altLang="ko-KR" sz="1800" b="1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714876" y="1785926"/>
            <a:ext cx="3714776" cy="3714776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lang="ko-KR" altLang="en-US" dirty="0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3) </a:t>
            </a:r>
            <a:r>
              <a:rPr lang="ko-KR" altLang="en-US" sz="2400" dirty="0" smtClean="0"/>
              <a:t>자연어 처리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4" name="Picture 2" descr="http://cfile5.uf.tistory.com/image/155928484D76497D30EC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11" y="2500306"/>
            <a:ext cx="3360578" cy="11521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0" y="3868458"/>
            <a:ext cx="9144000" cy="640662"/>
          </a:xfrm>
        </p:spPr>
        <p:txBody>
          <a:bodyPr/>
          <a:lstStyle/>
          <a:p>
            <a:pPr lvl="0" algn="ctr"/>
            <a:r>
              <a:rPr lang="en-US" altLang="en-US" sz="2400" dirty="0">
                <a:hlinkClick r:id="rId4"/>
              </a:rPr>
              <a:t>http://translate.google.com/</a:t>
            </a:r>
            <a:endParaRPr lang="ko-KR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9952546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3) </a:t>
            </a:r>
            <a:r>
              <a:rPr lang="ko-KR" altLang="en-US" sz="2400" dirty="0" smtClean="0"/>
              <a:t>자연어 처리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 anchor="ctr" anchorCtr="0"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FF0000"/>
                </a:solidFill>
                <a:latin typeface="+mn-ea"/>
              </a:rPr>
              <a:t>많은 데이터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 </a:t>
            </a:r>
            <a:r>
              <a:rPr lang="en-US" altLang="ko-KR" sz="4000" b="1" dirty="0" smtClean="0">
                <a:solidFill>
                  <a:srgbClr val="2DB400"/>
                </a:solidFill>
                <a:latin typeface="+mn-ea"/>
              </a:rPr>
              <a:t>&gt; 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좋은 알고리즘</a:t>
            </a:r>
            <a:r>
              <a:rPr lang="en-US" altLang="ko-KR" sz="4000" b="1" dirty="0" smtClean="0">
                <a:solidFill>
                  <a:srgbClr val="2DB400"/>
                </a:solidFill>
                <a:latin typeface="+mn-ea"/>
              </a:rPr>
              <a:t> </a:t>
            </a:r>
            <a:endParaRPr lang="en-US" altLang="ko-KR" sz="4000" b="1" dirty="0">
              <a:solidFill>
                <a:srgbClr val="2DB400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5311645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4) </a:t>
            </a:r>
            <a:r>
              <a:rPr lang="en-US" altLang="ko-KR" sz="2400" dirty="0"/>
              <a:t>Hamlet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714876" y="2500306"/>
            <a:ext cx="4214842" cy="2000264"/>
          </a:xfrm>
        </p:spPr>
        <p:txBody>
          <a:bodyPr/>
          <a:lstStyle/>
          <a:p>
            <a:pPr lvl="0" algn="ctr"/>
            <a:r>
              <a:rPr altLang="en-US" sz="2400" dirty="0" err="1" smtClean="0"/>
              <a:t>살것이냐</a:t>
            </a:r>
            <a:r>
              <a:rPr lang="en-US" altLang="en-US" sz="2400" dirty="0" smtClean="0"/>
              <a:t>?</a:t>
            </a:r>
          </a:p>
          <a:p>
            <a:pPr lvl="0" algn="ctr"/>
            <a:r>
              <a:rPr altLang="en-US" sz="2400" dirty="0" err="1" smtClean="0"/>
              <a:t>말것이냐</a:t>
            </a:r>
            <a:r>
              <a:rPr lang="en-US" altLang="en-US" sz="2400" dirty="0" smtClean="0"/>
              <a:t>?</a:t>
            </a:r>
          </a:p>
          <a:p>
            <a:pPr lvl="0" algn="ctr"/>
            <a:r>
              <a:rPr altLang="en-US" sz="2400" dirty="0" smtClean="0"/>
              <a:t>그것이 문제로다</a:t>
            </a:r>
            <a:r>
              <a:rPr lang="en-US" altLang="en-US" sz="2400" dirty="0" smtClean="0"/>
              <a:t>!</a:t>
            </a:r>
            <a:endParaRPr lang="ko-KR" altLang="en-US" sz="2400" dirty="0"/>
          </a:p>
        </p:txBody>
      </p:sp>
      <p:pic>
        <p:nvPicPr>
          <p:cNvPr id="4608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10" y="2000240"/>
            <a:ext cx="4737908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2910" y="2000240"/>
            <a:ext cx="4737908" cy="3143272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4) </a:t>
            </a:r>
            <a:r>
              <a:rPr lang="en-US" altLang="ko-KR" sz="2400" dirty="0"/>
              <a:t>Hamlet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이유보다는 실제 일어난 사건이 중요</a:t>
            </a:r>
            <a:endParaRPr lang="en-US" altLang="ko-KR" sz="4000" b="1" dirty="0">
              <a:solidFill>
                <a:srgbClr val="2DB400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b="1" dirty="0">
                <a:solidFill>
                  <a:srgbClr val="FF0000"/>
                </a:solidFill>
                <a:latin typeface="+mn-ea"/>
              </a:rPr>
              <a:t>상관성 </a:t>
            </a:r>
            <a:r>
              <a:rPr lang="en-US" altLang="ko-KR" sz="4000" b="1" dirty="0">
                <a:solidFill>
                  <a:srgbClr val="2DB400"/>
                </a:solidFill>
                <a:latin typeface="+mn-ea"/>
              </a:rPr>
              <a:t>&gt; 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인과성 </a:t>
            </a:r>
            <a:endParaRPr lang="en-US" altLang="ko-KR" sz="40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7920574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4282" y="1071546"/>
            <a:ext cx="6357982" cy="364333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/>
              <a:t>5</a:t>
            </a:r>
            <a:r>
              <a:rPr lang="en-US" altLang="ko-KR" sz="2400" dirty="0" smtClean="0"/>
              <a:t>) </a:t>
            </a:r>
            <a:r>
              <a:rPr lang="en-US" sz="2400" dirty="0" err="1" smtClean="0"/>
              <a:t>Lytro</a:t>
            </a:r>
            <a:r>
              <a:rPr lang="en-US" sz="2400" dirty="0" smtClean="0"/>
              <a:t> </a:t>
            </a:r>
            <a:r>
              <a:rPr sz="2400" dirty="0" smtClean="0"/>
              <a:t>카메라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pic>
        <p:nvPicPr>
          <p:cNvPr id="7" name="그림 6" descr="0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38" y="3429000"/>
            <a:ext cx="3810000" cy="2667000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642910" y="4000504"/>
            <a:ext cx="4214842" cy="1357322"/>
          </a:xfrm>
        </p:spPr>
        <p:txBody>
          <a:bodyPr/>
          <a:lstStyle/>
          <a:p>
            <a:pPr lvl="0" algn="ctr"/>
            <a:r>
              <a:rPr altLang="en-US" sz="2400" smtClean="0"/>
              <a:t>전체 </a:t>
            </a:r>
            <a:r>
              <a:rPr lang="en-US" altLang="en-US" sz="2400" dirty="0" smtClean="0"/>
              <a:t>Light Field</a:t>
            </a:r>
            <a:r>
              <a:rPr altLang="en-US" sz="2400" smtClean="0"/>
              <a:t>에서 나온</a:t>
            </a:r>
            <a:endParaRPr lang="en-US" altLang="en-US" sz="2400" dirty="0" smtClean="0"/>
          </a:p>
          <a:p>
            <a:pPr lvl="0" algn="ctr"/>
            <a:r>
              <a:rPr altLang="en-US" sz="2400" smtClean="0"/>
              <a:t> </a:t>
            </a:r>
            <a:r>
              <a:rPr lang="en-US" altLang="en-US" sz="2400" dirty="0" smtClean="0"/>
              <a:t>1,100</a:t>
            </a:r>
            <a:r>
              <a:rPr altLang="en-US" sz="2400" smtClean="0"/>
              <a:t>만개의 광선을 모두 포착</a:t>
            </a:r>
            <a:endParaRPr lang="ko-KR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801523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4282" y="1071546"/>
            <a:ext cx="6357982" cy="3643338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</p:spPr>
        <p:txBody>
          <a:bodyPr wrap="square" rtlCol="0">
            <a:noAutofit/>
          </a:bodyPr>
          <a:lstStyle/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830997"/>
          </a:xfrm>
        </p:spPr>
        <p:txBody>
          <a:bodyPr/>
          <a:lstStyle/>
          <a:p>
            <a:pPr>
              <a:defRPr/>
            </a:pPr>
            <a:r>
              <a:rPr lang="ko-KR" altLang="en-US" sz="2400" dirty="0" smtClean="0"/>
              <a:t>사례</a:t>
            </a:r>
            <a:r>
              <a:rPr lang="en-US" altLang="ko-KR" sz="2400" dirty="0" smtClean="0"/>
              <a:t>5) </a:t>
            </a:r>
            <a:r>
              <a:rPr lang="en-US" sz="2400" dirty="0" err="1" smtClean="0"/>
              <a:t>Lytro</a:t>
            </a:r>
            <a:r>
              <a:rPr lang="en-US" sz="2400" dirty="0" smtClean="0"/>
              <a:t> </a:t>
            </a:r>
            <a:r>
              <a:rPr sz="2400" dirty="0" smtClean="0"/>
              <a:t>카메라</a:t>
            </a:r>
            <a:endParaRPr lang="ko-KR" altLang="ko-KR" sz="2400" dirty="0" smtClean="0">
              <a:effectLst/>
            </a:endParaRPr>
          </a:p>
          <a:p>
            <a:endParaRPr lang="ko-KR" altLang="en-US" sz="2400" dirty="0"/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612000" y="2060848"/>
            <a:ext cx="7920000" cy="2987236"/>
          </a:xfrm>
        </p:spPr>
        <p:txBody>
          <a:bodyPr/>
          <a:lstStyle/>
          <a:p>
            <a:pPr lvl="0" algn="ctr">
              <a:lnSpc>
                <a:spcPct val="200000"/>
              </a:lnSpc>
            </a:pPr>
            <a:r>
              <a:rPr lang="ko-KR" altLang="en-US" sz="4000" b="1" dirty="0" err="1" smtClean="0">
                <a:solidFill>
                  <a:srgbClr val="FF0000"/>
                </a:solidFill>
                <a:latin typeface="+mn-ea"/>
              </a:rPr>
              <a:t>재사용성</a:t>
            </a:r>
            <a:r>
              <a:rPr lang="ko-KR" altLang="en-US" sz="4000" b="1" dirty="0" err="1" smtClean="0">
                <a:solidFill>
                  <a:srgbClr val="2DB400"/>
                </a:solidFill>
                <a:latin typeface="+mn-ea"/>
              </a:rPr>
              <a:t>이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 높은 데이터에 주목</a:t>
            </a:r>
            <a:endParaRPr lang="en-US" altLang="ko-KR" sz="4000" b="1" dirty="0">
              <a:solidFill>
                <a:srgbClr val="2DB400"/>
              </a:solidFill>
              <a:latin typeface="+mn-ea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4000" b="1" dirty="0" err="1" smtClean="0">
                <a:solidFill>
                  <a:srgbClr val="2DB400"/>
                </a:solidFill>
                <a:latin typeface="+mn-ea"/>
              </a:rPr>
              <a:t>빅데이터의</a:t>
            </a:r>
            <a:r>
              <a:rPr lang="ko-KR" altLang="en-US" sz="4000" b="1" dirty="0">
                <a:solidFill>
                  <a:srgbClr val="2DB400"/>
                </a:solidFill>
                <a:latin typeface="+mn-ea"/>
              </a:rPr>
              <a:t> </a:t>
            </a:r>
            <a:r>
              <a:rPr lang="ko-KR" altLang="en-US" sz="4000" b="1" dirty="0" smtClean="0">
                <a:solidFill>
                  <a:srgbClr val="2DB400"/>
                </a:solidFill>
                <a:latin typeface="+mn-ea"/>
              </a:rPr>
              <a:t>개념은 </a:t>
            </a:r>
            <a:r>
              <a:rPr lang="ko-KR" altLang="en-US" sz="4000" b="1" dirty="0" smtClean="0">
                <a:solidFill>
                  <a:srgbClr val="FF0000"/>
                </a:solidFill>
                <a:latin typeface="+mn-ea"/>
              </a:rPr>
              <a:t>상대적</a:t>
            </a:r>
            <a:endParaRPr lang="en-US" altLang="ko-KR" sz="4000" b="1" dirty="0" smtClean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632458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4</a:t>
            </a:r>
            <a:r>
              <a:rPr dirty="0" smtClean="0">
                <a:latin typeface="+mj-lt"/>
              </a:rPr>
              <a:t>. </a:t>
            </a:r>
            <a:r>
              <a:rPr lang="en-US" altLang="ko-KR" dirty="0">
                <a:latin typeface="+mj-lt"/>
              </a:rPr>
              <a:t>Epilogue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4353524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lang="en-US" altLang="ko-KR" sz="2400" dirty="0"/>
              <a:t>Epilogue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4734288"/>
          </a:xfrm>
        </p:spPr>
        <p:txBody>
          <a:bodyPr anchor="ctr" anchorCtr="0"/>
          <a:lstStyle/>
          <a:p>
            <a:pPr algn="ctr">
              <a:lnSpc>
                <a:spcPct val="200000"/>
              </a:lnSpc>
            </a:pPr>
            <a:r>
              <a:rPr lang="en-US" altLang="ko-KR" sz="4800" b="1" dirty="0" smtClean="0">
                <a:solidFill>
                  <a:srgbClr val="2DB400"/>
                </a:solidFill>
                <a:latin typeface="+mn-ea"/>
              </a:rPr>
              <a:t>3V + 1V</a:t>
            </a:r>
          </a:p>
        </p:txBody>
      </p:sp>
    </p:spTree>
    <p:extLst>
      <p:ext uri="{BB962C8B-B14F-4D97-AF65-F5344CB8AC3E}">
        <p14:creationId xmlns="" xmlns:p14="http://schemas.microsoft.com/office/powerpoint/2010/main" val="25920175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lang="en-US" altLang="ko-KR" sz="2400" dirty="0"/>
              <a:t>Epilogue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2000" y="980728"/>
            <a:ext cx="8640000" cy="5448668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sz="2800" b="1" smtClean="0">
                <a:solidFill>
                  <a:srgbClr val="2DB400"/>
                </a:solidFill>
                <a:latin typeface="+mn-ea"/>
              </a:rPr>
              <a:t>빅데이터 시대의 특징</a:t>
            </a:r>
            <a:endParaRPr lang="en-US" sz="2800" b="1" dirty="0" smtClean="0">
              <a:solidFill>
                <a:srgbClr val="2DB400"/>
              </a:solidFill>
              <a:latin typeface="+mn-ea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sz="2000" b="1" smtClean="0">
                <a:latin typeface="+mn-ea"/>
              </a:rPr>
              <a:t> 좋은 알고리즘 보다는 </a:t>
            </a:r>
            <a:r>
              <a:rPr sz="2000" b="1" smtClean="0">
                <a:solidFill>
                  <a:srgbClr val="FF0000"/>
                </a:solidFill>
                <a:latin typeface="+mn-ea"/>
              </a:rPr>
              <a:t>많은 데이터</a:t>
            </a:r>
            <a:endParaRPr lang="en-US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sz="2000" b="1" dirty="0">
                <a:latin typeface="+mn-ea"/>
              </a:rPr>
              <a:t> </a:t>
            </a:r>
            <a:r>
              <a:rPr sz="2000" b="1" smtClean="0">
                <a:latin typeface="+mn-ea"/>
              </a:rPr>
              <a:t>인과성의 시대에서 </a:t>
            </a:r>
            <a:r>
              <a:rPr sz="2000" b="1" smtClean="0">
                <a:solidFill>
                  <a:srgbClr val="FF0000"/>
                </a:solidFill>
                <a:latin typeface="+mn-ea"/>
              </a:rPr>
              <a:t>상관성</a:t>
            </a:r>
            <a:r>
              <a:rPr sz="2000" b="1" smtClean="0">
                <a:latin typeface="+mn-ea"/>
              </a:rPr>
              <a:t>의 시대로 </a:t>
            </a:r>
            <a:r>
              <a:rPr lang="en-US" sz="2000" b="1" dirty="0" smtClean="0">
                <a:latin typeface="+mn-ea"/>
              </a:rPr>
              <a:t>…</a:t>
            </a:r>
          </a:p>
          <a:p>
            <a:pPr>
              <a:lnSpc>
                <a:spcPct val="200000"/>
              </a:lnSpc>
              <a:buFontTx/>
              <a:buChar char="-"/>
            </a:pPr>
            <a:r>
              <a:rPr sz="2000" b="1" smtClean="0">
                <a:latin typeface="+mn-ea"/>
              </a:rPr>
              <a:t> 자연스러운 디지털화의 중요성</a:t>
            </a:r>
            <a:endParaRPr lang="en-US" sz="2000" b="1" dirty="0" smtClean="0">
              <a:latin typeface="+mn-ea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sz="2000" b="1" smtClean="0">
                <a:latin typeface="+mn-ea"/>
              </a:rPr>
              <a:t> </a:t>
            </a:r>
            <a:r>
              <a:rPr sz="2000" b="1" smtClean="0">
                <a:solidFill>
                  <a:srgbClr val="FF0000"/>
                </a:solidFill>
                <a:latin typeface="+mn-ea"/>
              </a:rPr>
              <a:t>재활용성</a:t>
            </a:r>
            <a:r>
              <a:rPr sz="2000" b="1" smtClean="0">
                <a:latin typeface="+mn-ea"/>
              </a:rPr>
              <a:t>이 </a:t>
            </a:r>
            <a:r>
              <a:rPr sz="2000" b="1">
                <a:latin typeface="+mn-ea"/>
              </a:rPr>
              <a:t>높음</a:t>
            </a:r>
            <a:endParaRPr lang="en-US" sz="2000" b="1" dirty="0" smtClean="0">
              <a:latin typeface="+mn-ea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000" b="1" dirty="0" smtClean="0">
                <a:latin typeface="+mn-ea"/>
              </a:rPr>
              <a:t> </a:t>
            </a:r>
            <a:r>
              <a:rPr sz="2000" b="1" smtClean="0">
                <a:latin typeface="+mn-ea"/>
              </a:rPr>
              <a:t>빅데이터의 개념은 </a:t>
            </a:r>
            <a:r>
              <a:rPr sz="2000" b="1" smtClean="0">
                <a:solidFill>
                  <a:srgbClr val="FF0000"/>
                </a:solidFill>
                <a:latin typeface="+mn-ea"/>
              </a:rPr>
              <a:t>상대적</a:t>
            </a:r>
            <a:endParaRPr lang="en-US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200000"/>
              </a:lnSpc>
              <a:buFontTx/>
              <a:buChar char="-"/>
            </a:pPr>
            <a:r>
              <a:rPr lang="en-US" altLang="ko-KR" sz="2000" b="1" dirty="0">
                <a:latin typeface="+mn-ea"/>
              </a:rPr>
              <a:t> </a:t>
            </a:r>
            <a:r>
              <a:rPr sz="2000" b="1" smtClean="0">
                <a:latin typeface="+mn-ea"/>
              </a:rPr>
              <a:t>이외에도 </a:t>
            </a:r>
            <a:r>
              <a:rPr sz="2000" b="1" smtClean="0">
                <a:solidFill>
                  <a:srgbClr val="2DB400"/>
                </a:solidFill>
                <a:latin typeface="+mn-ea"/>
              </a:rPr>
              <a:t>데이터 민주화</a:t>
            </a:r>
            <a:r>
              <a:rPr sz="2000" b="1" smtClean="0">
                <a:latin typeface="+mn-ea"/>
              </a:rPr>
              <a:t> 같은 이야기가 논의되고 있음</a:t>
            </a:r>
            <a:endParaRPr lang="en-US" altLang="ko-KR" sz="2000" b="1" dirty="0"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9201751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 smtClean="0">
                <a:latin typeface="+mj-ea"/>
                <a:ea typeface="+mj-ea"/>
              </a:rPr>
              <a:t>Q&amp;A</a:t>
            </a:r>
            <a:endParaRPr lang="ko-KR" altLang="en-US" sz="4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4486840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경영학에 있어서 나와 여러분</a:t>
            </a:r>
            <a:endParaRPr lang="ko-KR" altLang="en-US" sz="24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5" y="2214555"/>
            <a:ext cx="3429024" cy="260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57752" y="2214554"/>
            <a:ext cx="37433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34" y="4786322"/>
            <a:ext cx="3429024" cy="480636"/>
          </a:xfrm>
        </p:spPr>
        <p:txBody>
          <a:bodyPr/>
          <a:lstStyle/>
          <a:p>
            <a:pPr lvl="0" algn="ctr"/>
            <a:r>
              <a:rPr lang="en-US" altLang="ko-KR" sz="2400" b="1" dirty="0" smtClean="0"/>
              <a:t>me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857752" y="4786322"/>
            <a:ext cx="3714776" cy="48063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en-US" altLang="ko-KR" sz="2400" b="1" dirty="0" smtClean="0">
                <a:solidFill>
                  <a:schemeClr val="bg1"/>
                </a:solidFill>
              </a:rPr>
              <a:t>you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fo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46" y="1552904"/>
            <a:ext cx="2590476" cy="25904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감사합니다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034" y="2928934"/>
            <a:ext cx="8136904" cy="2500330"/>
          </a:xfrm>
        </p:spPr>
        <p:txBody>
          <a:bodyPr/>
          <a:lstStyle/>
          <a:p>
            <a:pPr lvl="0">
              <a:lnSpc>
                <a:spcPct val="200000"/>
              </a:lnSpc>
            </a:pPr>
            <a:r>
              <a:rPr lang="en-US" altLang="ko-KR" sz="2800" dirty="0" smtClean="0">
                <a:solidFill>
                  <a:srgbClr val="2DB400"/>
                </a:solidFill>
                <a:latin typeface="+mn-ea"/>
              </a:rPr>
              <a:t>“</a:t>
            </a:r>
            <a:r>
              <a:rPr lang="ko-KR" altLang="en-US" sz="2800" dirty="0" smtClean="0">
                <a:solidFill>
                  <a:srgbClr val="2DB400"/>
                </a:solidFill>
                <a:latin typeface="+mn-ea"/>
              </a:rPr>
              <a:t>노력한다고 항상 성공할 순 없지만</a:t>
            </a:r>
            <a:endParaRPr lang="en-US" altLang="ko-KR" sz="2800" dirty="0" smtClean="0">
              <a:solidFill>
                <a:srgbClr val="2DB400"/>
              </a:solidFill>
              <a:latin typeface="+mn-ea"/>
            </a:endParaRPr>
          </a:p>
          <a:p>
            <a:pPr lvl="0" algn="r">
              <a:lnSpc>
                <a:spcPct val="200000"/>
              </a:lnSpc>
            </a:pPr>
            <a:r>
              <a:rPr lang="ko-KR" altLang="en-US" sz="2800" dirty="0" smtClean="0">
                <a:solidFill>
                  <a:srgbClr val="2DB400"/>
                </a:solidFill>
                <a:latin typeface="+mn-ea"/>
              </a:rPr>
              <a:t>성공한 사람은 모두 노력 </a:t>
            </a:r>
            <a:r>
              <a:rPr lang="ko-KR" altLang="en-US" sz="2800" dirty="0" err="1" smtClean="0">
                <a:solidFill>
                  <a:srgbClr val="2DB400"/>
                </a:solidFill>
                <a:latin typeface="+mn-ea"/>
              </a:rPr>
              <a:t>했</a:t>
            </a:r>
            <a:r>
              <a:rPr altLang="en-US" sz="2800" smtClean="0">
                <a:solidFill>
                  <a:srgbClr val="2DB400"/>
                </a:solidFill>
                <a:latin typeface="+mn-ea"/>
              </a:rPr>
              <a:t>다는걸 알아둬</a:t>
            </a:r>
            <a:r>
              <a:rPr lang="en-US" altLang="ko-KR" sz="2800" dirty="0" smtClean="0">
                <a:solidFill>
                  <a:srgbClr val="2DB400"/>
                </a:solidFill>
                <a:latin typeface="+mn-ea"/>
              </a:rPr>
              <a:t>”</a:t>
            </a:r>
            <a:endParaRPr lang="ko-KR" altLang="en-US" sz="4000" dirty="0">
              <a:solidFill>
                <a:srgbClr val="2DB400"/>
              </a:solidFill>
              <a:latin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6358148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500" dirty="0" smtClean="0">
                <a:latin typeface="+mj-ea"/>
                <a:ea typeface="+mj-ea"/>
              </a:rPr>
              <a:t>End of Document</a:t>
            </a:r>
            <a:endParaRPr lang="ko-KR" altLang="en-US" sz="45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75914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빅데이터에 있어서 나와 여러분</a:t>
            </a:r>
            <a:endParaRPr lang="ko-KR" altLang="en-US" sz="2400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500034" y="4786322"/>
            <a:ext cx="3429024" cy="480636"/>
          </a:xfrm>
        </p:spPr>
        <p:txBody>
          <a:bodyPr/>
          <a:lstStyle/>
          <a:p>
            <a:pPr lvl="0" algn="ctr"/>
            <a:r>
              <a:rPr lang="en-US" altLang="ko-KR" sz="2400" b="1" dirty="0" smtClean="0"/>
              <a:t>me</a:t>
            </a: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4286248" y="4786322"/>
            <a:ext cx="4286280" cy="480636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180000" rtl="0" eaLnBrk="1" fontAlgn="auto" latinLnBrk="1" hangingPunct="1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000" algn="l"/>
              </a:tabLst>
              <a:defRPr/>
            </a:pPr>
            <a:r>
              <a:rPr lang="en-US" altLang="ko-KR" sz="2400" b="1" dirty="0" smtClean="0">
                <a:solidFill>
                  <a:schemeClr val="bg1"/>
                </a:solidFill>
              </a:rPr>
              <a:t>you</a:t>
            </a:r>
            <a:endParaRPr kumimoji="0" lang="en-US" altLang="ko-KR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4" name="Picture 2" descr="0000hh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48" y="2214555"/>
            <a:ext cx="4286280" cy="2596262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5" y="2214555"/>
            <a:ext cx="3429024" cy="260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그러므로</a:t>
            </a:r>
            <a:r>
              <a:rPr lang="en-US" altLang="en-US" sz="2400" dirty="0" smtClean="0"/>
              <a:t>…</a:t>
            </a:r>
            <a:endParaRPr lang="ko-KR" altLang="en-US" sz="2400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2000232" y="1571612"/>
            <a:ext cx="5031570" cy="3929090"/>
          </a:xfr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</p:spPr>
        <p:txBody>
          <a:bodyPr anchor="ctr" anchorCtr="0"/>
          <a:lstStyle/>
          <a:p>
            <a:pPr lvl="0" algn="ctr"/>
            <a:r>
              <a:rPr sz="2400" b="1" smtClean="0">
                <a:solidFill>
                  <a:srgbClr val="2DB400"/>
                </a:solidFill>
                <a:latin typeface="+mn-ea"/>
              </a:rPr>
              <a:t>빅데이터의  실체</a:t>
            </a:r>
            <a:r>
              <a:rPr sz="2400" b="1" smtClean="0">
                <a:latin typeface="+mn-ea"/>
              </a:rPr>
              <a:t>를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2400" b="1" smtClean="0">
                <a:solidFill>
                  <a:srgbClr val="2DB400"/>
                </a:solidFill>
                <a:latin typeface="+mn-ea"/>
              </a:rPr>
              <a:t>여러</a:t>
            </a:r>
            <a:r>
              <a:rPr sz="2400" b="1">
                <a:solidFill>
                  <a:srgbClr val="2DB400"/>
                </a:solidFill>
                <a:latin typeface="+mn-ea"/>
              </a:rPr>
              <a:t>분</a:t>
            </a:r>
            <a:r>
              <a:rPr sz="2400" b="1" smtClean="0">
                <a:latin typeface="+mn-ea"/>
              </a:rPr>
              <a:t>의 시각에서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2400" b="1" smtClean="0">
                <a:latin typeface="+mn-ea"/>
              </a:rPr>
              <a:t>좀 더 쉽게하게 설명할 수 있는 적임자는</a:t>
            </a:r>
            <a:endParaRPr lang="en-US" sz="2400" b="1" dirty="0" smtClean="0">
              <a:latin typeface="+mn-ea"/>
            </a:endParaRPr>
          </a:p>
          <a:p>
            <a:pPr lvl="0" algn="ctr"/>
            <a:r>
              <a:rPr sz="6000" b="1" smtClean="0">
                <a:solidFill>
                  <a:srgbClr val="FF0000"/>
                </a:solidFill>
                <a:latin typeface="+mn-ea"/>
              </a:rPr>
              <a:t>저</a:t>
            </a:r>
            <a:endParaRPr lang="en-US" altLang="ko-KR" sz="6000" b="1" dirty="0" smtClean="0">
              <a:solidFill>
                <a:srgbClr val="FF0000"/>
              </a:solidFill>
              <a:latin typeface="+mn-ea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252000" y="298748"/>
            <a:ext cx="8640000" cy="461665"/>
          </a:xfrm>
        </p:spPr>
        <p:txBody>
          <a:bodyPr/>
          <a:lstStyle/>
          <a:p>
            <a:r>
              <a:rPr altLang="en-US" sz="2400" smtClean="0"/>
              <a:t>꼭 알아 두어야할 점</a:t>
            </a:r>
            <a:r>
              <a:rPr lang="en-US" altLang="en-US" sz="2400" dirty="0" smtClean="0"/>
              <a:t>, </a:t>
            </a:r>
            <a:r>
              <a:rPr altLang="en-US" sz="2400" smtClean="0"/>
              <a:t>그리고 다루지 않는 것들</a:t>
            </a:r>
            <a:r>
              <a:rPr lang="en-US" altLang="en-US" sz="2400" dirty="0" smtClean="0"/>
              <a:t>…</a:t>
            </a:r>
            <a:endParaRPr lang="ko-KR" altLang="en-US" sz="2400" dirty="0"/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612000" y="1233852"/>
            <a:ext cx="7960528" cy="4981230"/>
          </a:xfrm>
        </p:spPr>
        <p:txBody>
          <a:bodyPr/>
          <a:lstStyle/>
          <a:p>
            <a:pPr lvl="0"/>
            <a:r>
              <a:rPr sz="2400" b="1" dirty="0" smtClean="0">
                <a:solidFill>
                  <a:srgbClr val="FF0000"/>
                </a:solidFill>
              </a:rPr>
              <a:t>꼭 알아 </a:t>
            </a:r>
            <a:r>
              <a:rPr sz="2400" b="1" dirty="0" err="1" smtClean="0">
                <a:solidFill>
                  <a:srgbClr val="FF0000"/>
                </a:solidFill>
              </a:rPr>
              <a:t>두어야할</a:t>
            </a:r>
            <a:r>
              <a:rPr sz="2400" b="1" dirty="0" smtClean="0">
                <a:solidFill>
                  <a:srgbClr val="FF0000"/>
                </a:solidFill>
              </a:rPr>
              <a:t> 점</a:t>
            </a:r>
            <a:endParaRPr lang="en-US" sz="1800" b="1" dirty="0" smtClean="0">
              <a:solidFill>
                <a:srgbClr val="FF0000"/>
              </a:solidFill>
            </a:endParaRPr>
          </a:p>
          <a:p>
            <a:pPr marL="342900" lvl="0" indent="-342900">
              <a:buAutoNum type="arabicParenR"/>
            </a:pPr>
            <a:r>
              <a:rPr sz="1800" b="1" err="1" smtClean="0"/>
              <a:t>빅데이터의</a:t>
            </a:r>
            <a:r>
              <a:rPr sz="1800" b="1" smtClean="0"/>
              <a:t> 개념 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lang="ko-KR" altLang="en-US" sz="1800" b="1" dirty="0" err="1" smtClean="0"/>
              <a:t>빅데이터</a:t>
            </a:r>
            <a:r>
              <a:rPr lang="ko-KR" altLang="en-US" sz="1800" b="1" dirty="0" smtClean="0"/>
              <a:t> </a:t>
            </a:r>
            <a:r>
              <a:rPr altLang="en-US" sz="1800" b="1" smtClean="0"/>
              <a:t>활용 </a:t>
            </a:r>
            <a:r>
              <a:rPr lang="ko-KR" altLang="en-US" sz="1800" b="1" dirty="0" smtClean="0"/>
              <a:t>사례</a:t>
            </a:r>
            <a:r>
              <a:rPr lang="en-US" sz="1800" b="1" dirty="0" smtClean="0"/>
              <a:t> </a:t>
            </a:r>
          </a:p>
          <a:p>
            <a:pPr marL="342900" lvl="0" indent="-342900"/>
            <a:endParaRPr lang="en-US" altLang="ko-KR" sz="1800" b="1" dirty="0"/>
          </a:p>
          <a:p>
            <a:pPr lvl="0"/>
            <a:r>
              <a:rPr sz="2400" b="1" dirty="0" smtClean="0">
                <a:solidFill>
                  <a:srgbClr val="2DB400"/>
                </a:solidFill>
              </a:rPr>
              <a:t>다루지 않는 것들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dirty="0" smtClean="0"/>
              <a:t>시스템 구조</a:t>
            </a:r>
            <a:endParaRPr lang="en-US" sz="1800" b="1" dirty="0"/>
          </a:p>
          <a:p>
            <a:pPr marL="342900" lvl="0" indent="-342900">
              <a:buAutoNum type="arabicParenR"/>
            </a:pPr>
            <a:r>
              <a:rPr sz="1800" b="1" dirty="0" smtClean="0"/>
              <a:t>시스템 구축 실무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lang="ko-KR" altLang="en-US" sz="1800" b="1" dirty="0"/>
              <a:t>전문적인 경영 지식을 접목한 </a:t>
            </a:r>
            <a:r>
              <a:rPr lang="ko-KR" altLang="en-US" sz="1800" b="1" dirty="0" err="1"/>
              <a:t>빅데이터</a:t>
            </a:r>
            <a:r>
              <a:rPr lang="ko-KR" altLang="en-US" sz="1800" b="1" dirty="0"/>
              <a:t> 이론</a:t>
            </a:r>
            <a:endParaRPr lang="en-US" sz="1800" b="1" dirty="0" smtClean="0"/>
          </a:p>
          <a:p>
            <a:pPr marL="342900" lvl="0" indent="-342900">
              <a:buAutoNum type="arabicParenR"/>
            </a:pPr>
            <a:r>
              <a:rPr sz="1800" b="1" dirty="0" smtClean="0"/>
              <a:t>이외의 골치 아픈 주제들</a:t>
            </a:r>
            <a:r>
              <a:rPr lang="en-US" sz="1800" b="1" dirty="0" smtClean="0"/>
              <a:t>…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>
                <a:latin typeface="+mj-lt"/>
              </a:rPr>
              <a:t>2</a:t>
            </a:r>
            <a:r>
              <a:rPr smtClean="0">
                <a:latin typeface="+mj-lt"/>
              </a:rPr>
              <a:t>. </a:t>
            </a:r>
            <a:r>
              <a:rPr lang="ko-KR" altLang="en-US" dirty="0" err="1" smtClean="0">
                <a:latin typeface="+mj-lt"/>
              </a:rPr>
              <a:t>빅데이터란</a:t>
            </a:r>
            <a:r>
              <a:rPr smtClean="0">
                <a:latin typeface="+mj-lt"/>
              </a:rPr>
              <a:t>?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564319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나눔바른고딕"/>
        <a:ea typeface="나눔바른고딕"/>
        <a:cs typeface=""/>
      </a:majorFont>
      <a:minorFont>
        <a:latin typeface="나눔바른고딕"/>
        <a:ea typeface="나눔바른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4529</TotalTime>
  <Words>2649</Words>
  <Application>Microsoft Office PowerPoint</Application>
  <PresentationFormat>화면 슬라이드 쇼(4:3)</PresentationFormat>
  <Paragraphs>498</Paragraphs>
  <Slides>51</Slides>
  <Notes>38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빅데이터 시대</vt:lpstr>
      <vt:lpstr>목차</vt:lpstr>
      <vt:lpstr>1. Prologue</vt:lpstr>
      <vt:lpstr>소개</vt:lpstr>
      <vt:lpstr>경영학에 있어서 나와 여러분</vt:lpstr>
      <vt:lpstr>빅데이터에 있어서 나와 여러분</vt:lpstr>
      <vt:lpstr>그러므로…</vt:lpstr>
      <vt:lpstr>꼭 알아 두어야할 점, 그리고 다루지 않는 것들…</vt:lpstr>
      <vt:lpstr>2. 빅데이터란?</vt:lpstr>
      <vt:lpstr>개념 </vt:lpstr>
      <vt:lpstr>Big </vt:lpstr>
      <vt:lpstr>Data </vt:lpstr>
      <vt:lpstr>Data </vt:lpstr>
      <vt:lpstr>BigData </vt:lpstr>
      <vt:lpstr>BigData </vt:lpstr>
      <vt:lpstr>하루에 일어나는 일들… </vt:lpstr>
      <vt:lpstr>빅데이터를 구분하는 기준 1</vt:lpstr>
      <vt:lpstr>1분에 일어나는 일들… </vt:lpstr>
      <vt:lpstr>빅데이터를 구분하는 기준 2</vt:lpstr>
      <vt:lpstr>아날로그 데이터에서 디지털 데이터로… </vt:lpstr>
      <vt:lpstr>폭증하는 디지털 데이터  </vt:lpstr>
      <vt:lpstr>빅데이터를 구분하는 기준 3</vt:lpstr>
      <vt:lpstr>3. 왜? 빅데이터 인가!</vt:lpstr>
      <vt:lpstr>Data 와 Information </vt:lpstr>
      <vt:lpstr>전통적인 방식의 분석 </vt:lpstr>
      <vt:lpstr>일부에서 샘플로… </vt:lpstr>
      <vt:lpstr>샘플에서 전체로… </vt:lpstr>
      <vt:lpstr>빅데이터 시대 </vt:lpstr>
      <vt:lpstr>빅데이터를 구분하는 기준 4 </vt:lpstr>
      <vt:lpstr>Quiz </vt:lpstr>
      <vt:lpstr>빅데이터시대를 가능하게 한 IT의 변화</vt:lpstr>
      <vt:lpstr>4. 빅데이터 이야기</vt:lpstr>
      <vt:lpstr>나름 빅데이터 </vt:lpstr>
      <vt:lpstr>나름 빅데이터 </vt:lpstr>
      <vt:lpstr>모두들 빅데이터를 하고 있다고 한다… </vt:lpstr>
      <vt:lpstr>사례1) Matthew Fontaine Maury </vt:lpstr>
      <vt:lpstr>사례1) Matthew Fontaine Maury </vt:lpstr>
      <vt:lpstr>사례2) 소셜 키워드 그래프 </vt:lpstr>
      <vt:lpstr>사례2) 소셜 키워드 그래프 </vt:lpstr>
      <vt:lpstr>사례3) 자연어 처리 </vt:lpstr>
      <vt:lpstr>사례3) 자연어 처리 </vt:lpstr>
      <vt:lpstr>사례4) Hamlet </vt:lpstr>
      <vt:lpstr>사례4) Hamlet </vt:lpstr>
      <vt:lpstr>사례5) Lytro 카메라 </vt:lpstr>
      <vt:lpstr>사례5) Lytro 카메라 </vt:lpstr>
      <vt:lpstr>4. Epilogue</vt:lpstr>
      <vt:lpstr>Epilogue</vt:lpstr>
      <vt:lpstr>Epilogue</vt:lpstr>
      <vt:lpstr>Q&amp;A</vt:lpstr>
      <vt:lpstr>감사합니다</vt:lpstr>
      <vt:lpstr>End of Document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NAVER Corp.</dc:creator>
  <cp:lastModifiedBy>owen</cp:lastModifiedBy>
  <cp:revision>516</cp:revision>
  <dcterms:created xsi:type="dcterms:W3CDTF">2013-11-30T07:53:32Z</dcterms:created>
  <dcterms:modified xsi:type="dcterms:W3CDTF">2014-11-09T14:23:09Z</dcterms:modified>
</cp:coreProperties>
</file>